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81" r:id="rId2"/>
    <p:sldId id="282" r:id="rId3"/>
    <p:sldId id="294" r:id="rId4"/>
    <p:sldId id="285" r:id="rId5"/>
    <p:sldId id="295" r:id="rId6"/>
    <p:sldId id="307" r:id="rId7"/>
    <p:sldId id="308" r:id="rId8"/>
    <p:sldId id="309" r:id="rId9"/>
    <p:sldId id="310" r:id="rId10"/>
    <p:sldId id="311" r:id="rId11"/>
    <p:sldId id="326" r:id="rId12"/>
    <p:sldId id="327" r:id="rId13"/>
    <p:sldId id="296" r:id="rId14"/>
    <p:sldId id="313" r:id="rId15"/>
    <p:sldId id="289" r:id="rId16"/>
    <p:sldId id="314" r:id="rId17"/>
    <p:sldId id="320" r:id="rId18"/>
    <p:sldId id="316" r:id="rId19"/>
    <p:sldId id="315" r:id="rId20"/>
    <p:sldId id="321" r:id="rId21"/>
    <p:sldId id="325" r:id="rId22"/>
    <p:sldId id="322" r:id="rId23"/>
    <p:sldId id="317" r:id="rId24"/>
    <p:sldId id="297" r:id="rId25"/>
    <p:sldId id="323" r:id="rId26"/>
    <p:sldId id="324" r:id="rId27"/>
    <p:sldId id="304" r:id="rId28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orient="horz" pos="1053">
          <p15:clr>
            <a:srgbClr val="A4A3A4"/>
          </p15:clr>
        </p15:guide>
        <p15:guide id="3" pos="3844">
          <p15:clr>
            <a:srgbClr val="A4A3A4"/>
          </p15:clr>
        </p15:guide>
        <p15:guide id="4" pos="19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CE12"/>
    <a:srgbClr val="FDA907"/>
    <a:srgbClr val="FAC090"/>
    <a:srgbClr val="FEE9CA"/>
    <a:srgbClr val="9EC18B"/>
    <a:srgbClr val="359359"/>
    <a:srgbClr val="A6A6A6"/>
    <a:srgbClr val="917737"/>
    <a:srgbClr val="6EA82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38980" autoAdjust="0"/>
  </p:normalViewPr>
  <p:slideViewPr>
    <p:cSldViewPr>
      <p:cViewPr varScale="1">
        <p:scale>
          <a:sx n="160" d="100"/>
          <a:sy n="160" d="100"/>
        </p:scale>
        <p:origin x="204" y="138"/>
      </p:cViewPr>
      <p:guideLst>
        <p:guide orient="horz" pos="2159"/>
        <p:guide orient="horz" pos="1053"/>
        <p:guide pos="3844"/>
        <p:guide pos="191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44" y="-84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56024-E033-460B-B461-F9C8C93C904B}" type="datetimeFigureOut">
              <a:rPr lang="zh-CN" altLang="en-US" smtClean="0"/>
              <a:t>2017/12/1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5472FC-EDD4-43B4-B218-6888597E2A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2236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03541-C361-4440-AA44-DBB6527DDBFB}" type="datetimeFigureOut">
              <a:rPr lang="zh-CN" altLang="en-US" smtClean="0"/>
              <a:t>2017/12/1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461BB-BB29-447B-86E6-652C097B04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5622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 userDrawn="1"/>
        </p:nvSpPr>
        <p:spPr>
          <a:xfrm rot="5400000">
            <a:off x="1790966" y="425408"/>
            <a:ext cx="2028376" cy="1177563"/>
          </a:xfrm>
          <a:custGeom>
            <a:avLst/>
            <a:gdLst/>
            <a:ahLst/>
            <a:cxnLst/>
            <a:rect l="l" t="t" r="r" b="b"/>
            <a:pathLst>
              <a:path w="2028376" h="1177563">
                <a:moveTo>
                  <a:pt x="0" y="1177563"/>
                </a:moveTo>
                <a:lnTo>
                  <a:pt x="0" y="0"/>
                </a:lnTo>
                <a:lnTo>
                  <a:pt x="2028376" y="0"/>
                </a:lnTo>
                <a:cubicBezTo>
                  <a:pt x="1624320" y="702037"/>
                  <a:pt x="867468" y="1174384"/>
                  <a:pt x="0" y="1177563"/>
                </a:cubicBezTo>
                <a:close/>
              </a:path>
            </a:pathLst>
          </a:custGeom>
          <a:solidFill>
            <a:srgbClr val="BF3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7"/>
          <p:cNvSpPr/>
          <p:nvPr userDrawn="1"/>
        </p:nvSpPr>
        <p:spPr>
          <a:xfrm rot="5400000">
            <a:off x="2809827" y="584110"/>
            <a:ext cx="2346109" cy="1177890"/>
          </a:xfrm>
          <a:custGeom>
            <a:avLst/>
            <a:gdLst/>
            <a:ahLst/>
            <a:cxnLst/>
            <a:rect l="l" t="t" r="r" b="b"/>
            <a:pathLst>
              <a:path w="2346109" h="1177890">
                <a:moveTo>
                  <a:pt x="0" y="1177890"/>
                </a:moveTo>
                <a:lnTo>
                  <a:pt x="0" y="0"/>
                </a:lnTo>
                <a:lnTo>
                  <a:pt x="2346109" y="0"/>
                </a:lnTo>
                <a:cubicBezTo>
                  <a:pt x="2346109" y="429552"/>
                  <a:pt x="2231144" y="832251"/>
                  <a:pt x="2028377" y="1177890"/>
                </a:cubicBezTo>
                <a:close/>
              </a:path>
            </a:pathLst>
          </a:cu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12"/>
          <p:cNvSpPr/>
          <p:nvPr userDrawn="1"/>
        </p:nvSpPr>
        <p:spPr>
          <a:xfrm rot="5400000">
            <a:off x="5324309" y="425407"/>
            <a:ext cx="2028375" cy="1177562"/>
          </a:xfrm>
          <a:custGeom>
            <a:avLst/>
            <a:gdLst/>
            <a:ahLst/>
            <a:cxnLst/>
            <a:rect l="l" t="t" r="r" b="b"/>
            <a:pathLst>
              <a:path w="2028375" h="1177562">
                <a:moveTo>
                  <a:pt x="0" y="1177562"/>
                </a:moveTo>
                <a:lnTo>
                  <a:pt x="0" y="0"/>
                </a:lnTo>
                <a:cubicBezTo>
                  <a:pt x="867468" y="3179"/>
                  <a:pt x="1624319" y="475526"/>
                  <a:pt x="2028375" y="1177562"/>
                </a:cubicBezTo>
                <a:close/>
              </a:path>
            </a:pathLst>
          </a:cu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13"/>
          <p:cNvSpPr/>
          <p:nvPr userDrawn="1"/>
        </p:nvSpPr>
        <p:spPr>
          <a:xfrm rot="5400000">
            <a:off x="3987408" y="584418"/>
            <a:ext cx="2346724" cy="1177890"/>
          </a:xfrm>
          <a:custGeom>
            <a:avLst/>
            <a:gdLst/>
            <a:ahLst/>
            <a:cxnLst/>
            <a:rect l="l" t="t" r="r" b="b"/>
            <a:pathLst>
              <a:path w="2346724" h="1177890">
                <a:moveTo>
                  <a:pt x="0" y="1177890"/>
                </a:moveTo>
                <a:lnTo>
                  <a:pt x="0" y="0"/>
                </a:lnTo>
                <a:lnTo>
                  <a:pt x="2028990" y="0"/>
                </a:lnTo>
                <a:cubicBezTo>
                  <a:pt x="2231759" y="345641"/>
                  <a:pt x="2346724" y="748340"/>
                  <a:pt x="2346724" y="1177890"/>
                </a:cubicBezTo>
                <a:close/>
              </a:path>
            </a:pathLst>
          </a:custGeom>
          <a:solidFill>
            <a:srgbClr val="95BC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弧形 5"/>
          <p:cNvSpPr/>
          <p:nvPr userDrawn="1"/>
        </p:nvSpPr>
        <p:spPr>
          <a:xfrm>
            <a:off x="2074528" y="-2513200"/>
            <a:ext cx="4994940" cy="4994940"/>
          </a:xfrm>
          <a:prstGeom prst="arc">
            <a:avLst>
              <a:gd name="adj1" fmla="val 3404"/>
              <a:gd name="adj2" fmla="val 10819516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 userDrawn="1"/>
        </p:nvSpPr>
        <p:spPr>
          <a:xfrm>
            <a:off x="4493240" y="2414232"/>
            <a:ext cx="157518" cy="15751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80584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281524" y="0"/>
            <a:ext cx="105725" cy="721610"/>
            <a:chOff x="281524" y="0"/>
            <a:chExt cx="105725" cy="721610"/>
          </a:xfrm>
          <a:solidFill>
            <a:srgbClr val="1A7BAE"/>
          </a:solidFill>
        </p:grpSpPr>
        <p:sp>
          <p:nvSpPr>
            <p:cNvPr id="5" name="矩形 4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" name="组合 6"/>
          <p:cNvGrpSpPr/>
          <p:nvPr userDrawn="1"/>
        </p:nvGrpSpPr>
        <p:grpSpPr>
          <a:xfrm rot="10800000">
            <a:off x="8801756" y="4963098"/>
            <a:ext cx="105725" cy="180402"/>
            <a:chOff x="281524" y="0"/>
            <a:chExt cx="105725" cy="721610"/>
          </a:xfrm>
          <a:solidFill>
            <a:srgbClr val="1A7BAE"/>
          </a:solidFill>
        </p:grpSpPr>
        <p:sp>
          <p:nvSpPr>
            <p:cNvPr id="10" name="矩形 9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8" name="直接连接符 7"/>
          <p:cNvCxnSpPr/>
          <p:nvPr userDrawn="1"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0673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281524" y="0"/>
            <a:ext cx="105725" cy="721610"/>
            <a:chOff x="281524" y="0"/>
            <a:chExt cx="105725" cy="721610"/>
          </a:xfrm>
          <a:solidFill>
            <a:srgbClr val="95BC49"/>
          </a:solidFill>
        </p:grpSpPr>
        <p:sp>
          <p:nvSpPr>
            <p:cNvPr id="5" name="矩形 4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" name="组合 6"/>
          <p:cNvGrpSpPr/>
          <p:nvPr userDrawn="1"/>
        </p:nvGrpSpPr>
        <p:grpSpPr>
          <a:xfrm rot="10800000">
            <a:off x="8801756" y="4963098"/>
            <a:ext cx="105725" cy="180402"/>
            <a:chOff x="281524" y="0"/>
            <a:chExt cx="105725" cy="721610"/>
          </a:xfrm>
          <a:solidFill>
            <a:srgbClr val="95BC49"/>
          </a:solidFill>
        </p:grpSpPr>
        <p:sp>
          <p:nvSpPr>
            <p:cNvPr id="10" name="矩形 9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8" name="直接连接符 7"/>
          <p:cNvCxnSpPr/>
          <p:nvPr userDrawn="1"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66189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281524" y="0"/>
            <a:ext cx="105725" cy="721610"/>
            <a:chOff x="281524" y="0"/>
            <a:chExt cx="105725" cy="721610"/>
          </a:xfrm>
          <a:solidFill>
            <a:srgbClr val="FDA907"/>
          </a:solidFill>
        </p:grpSpPr>
        <p:sp>
          <p:nvSpPr>
            <p:cNvPr id="5" name="矩形 4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" name="组合 6"/>
          <p:cNvGrpSpPr/>
          <p:nvPr userDrawn="1"/>
        </p:nvGrpSpPr>
        <p:grpSpPr>
          <a:xfrm rot="10800000">
            <a:off x="8801756" y="4963098"/>
            <a:ext cx="105725" cy="180402"/>
            <a:chOff x="281524" y="0"/>
            <a:chExt cx="105725" cy="721610"/>
          </a:xfrm>
          <a:solidFill>
            <a:srgbClr val="FDA907"/>
          </a:solidFill>
        </p:grpSpPr>
        <p:sp>
          <p:nvSpPr>
            <p:cNvPr id="10" name="矩形 9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8" name="直接连接符 7"/>
          <p:cNvCxnSpPr/>
          <p:nvPr userDrawn="1"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4668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281524" y="0"/>
            <a:ext cx="105725" cy="721610"/>
            <a:chOff x="281524" y="0"/>
            <a:chExt cx="105725" cy="721610"/>
          </a:xfrm>
          <a:solidFill>
            <a:srgbClr val="BF3420"/>
          </a:solidFill>
        </p:grpSpPr>
        <p:sp>
          <p:nvSpPr>
            <p:cNvPr id="5" name="矩形 4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" name="组合 6"/>
          <p:cNvGrpSpPr/>
          <p:nvPr userDrawn="1"/>
        </p:nvGrpSpPr>
        <p:grpSpPr>
          <a:xfrm rot="10800000">
            <a:off x="8801756" y="4963098"/>
            <a:ext cx="105725" cy="180402"/>
            <a:chOff x="281524" y="0"/>
            <a:chExt cx="105725" cy="721610"/>
          </a:xfrm>
          <a:solidFill>
            <a:srgbClr val="BF3420"/>
          </a:solidFill>
        </p:grpSpPr>
        <p:sp>
          <p:nvSpPr>
            <p:cNvPr id="10" name="矩形 9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8" name="直接连接符 7"/>
          <p:cNvCxnSpPr/>
          <p:nvPr userDrawn="1"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5727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161510" y="0"/>
            <a:ext cx="225739" cy="721610"/>
            <a:chOff x="161510" y="0"/>
            <a:chExt cx="225739" cy="721610"/>
          </a:xfrm>
        </p:grpSpPr>
        <p:sp>
          <p:nvSpPr>
            <p:cNvPr id="3" name="矩形 2"/>
            <p:cNvSpPr/>
            <p:nvPr/>
          </p:nvSpPr>
          <p:spPr>
            <a:xfrm>
              <a:off x="161510" y="0"/>
              <a:ext cx="45719" cy="721610"/>
            </a:xfrm>
            <a:prstGeom prst="rect">
              <a:avLst/>
            </a:prstGeom>
            <a:solidFill>
              <a:srgbClr val="1A7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221517" y="0"/>
              <a:ext cx="45719" cy="721610"/>
            </a:xfrm>
            <a:prstGeom prst="rect">
              <a:avLst/>
            </a:prstGeom>
            <a:solidFill>
              <a:srgbClr val="95BC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solidFill>
              <a:srgbClr val="FDA9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solidFill>
              <a:srgbClr val="BF3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" name="组合 6"/>
          <p:cNvGrpSpPr/>
          <p:nvPr userDrawn="1"/>
        </p:nvGrpSpPr>
        <p:grpSpPr>
          <a:xfrm rot="10800000">
            <a:off x="8801756" y="4963098"/>
            <a:ext cx="225739" cy="180402"/>
            <a:chOff x="161510" y="0"/>
            <a:chExt cx="225739" cy="721610"/>
          </a:xfrm>
        </p:grpSpPr>
        <p:sp>
          <p:nvSpPr>
            <p:cNvPr id="8" name="矩形 7"/>
            <p:cNvSpPr/>
            <p:nvPr/>
          </p:nvSpPr>
          <p:spPr>
            <a:xfrm>
              <a:off x="161510" y="0"/>
              <a:ext cx="45719" cy="721610"/>
            </a:xfrm>
            <a:prstGeom prst="rect">
              <a:avLst/>
            </a:prstGeom>
            <a:solidFill>
              <a:srgbClr val="1A7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221517" y="0"/>
              <a:ext cx="45719" cy="721610"/>
            </a:xfrm>
            <a:prstGeom prst="rect">
              <a:avLst/>
            </a:prstGeom>
            <a:solidFill>
              <a:srgbClr val="95BC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solidFill>
              <a:srgbClr val="FDA9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solidFill>
              <a:srgbClr val="BF3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183713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33927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/>
        </p:nvSpPr>
        <p:spPr>
          <a:xfrm>
            <a:off x="0" y="2706765"/>
            <a:ext cx="9144000" cy="135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Picture 2" descr="C:\Documents and Settings\yangweizhou\桌面\2.jpg"/>
          <p:cNvPicPr>
            <a:picLocks noChangeAspect="1" noChangeArrowheads="1"/>
          </p:cNvPicPr>
          <p:nvPr userDrawn="1"/>
        </p:nvPicPr>
        <p:blipFill rotWithShape="1">
          <a:blip r:embed="rId2"/>
          <a:srcRect b="20467"/>
          <a:stretch/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6" r:id="rId4"/>
    <p:sldLayoutId id="2147483665" r:id="rId5"/>
    <p:sldLayoutId id="2147483667" r:id="rId6"/>
    <p:sldLayoutId id="2147483653" r:id="rId7"/>
    <p:sldLayoutId id="2147483662" r:id="rId8"/>
    <p:sldLayoutId id="2147483654" r:id="rId9"/>
    <p:sldLayoutId id="2147483651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ransition spd="slow">
    <p:push dir="u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1623999" y="2814490"/>
            <a:ext cx="5895655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solidFill>
                  <a:srgbClr val="1A7BAE"/>
                </a:solidFill>
              </a:rPr>
              <a:t>Donkey</a:t>
            </a:r>
            <a:r>
              <a:rPr lang="zh-CN" altLang="en-US" sz="2800" dirty="0" smtClean="0">
                <a:solidFill>
                  <a:srgbClr val="1A7BAE"/>
                </a:solidFill>
              </a:rPr>
              <a:t>自助系统</a:t>
            </a:r>
            <a:endParaRPr lang="zh-CN" altLang="en-US" sz="2800" dirty="0">
              <a:solidFill>
                <a:srgbClr val="1A7BAE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029043" y="3306425"/>
            <a:ext cx="508556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TNT</a:t>
            </a:r>
          </a:p>
          <a:p>
            <a:pPr algn="ctr"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2017-11-29</a:t>
            </a:r>
          </a:p>
        </p:txBody>
      </p:sp>
    </p:spTree>
    <p:extLst>
      <p:ext uri="{BB962C8B-B14F-4D97-AF65-F5344CB8AC3E}">
        <p14:creationId xmlns:p14="http://schemas.microsoft.com/office/powerpoint/2010/main" val="19177868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执行结果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+mj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20" y="1401621"/>
            <a:ext cx="7191509" cy="225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8982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执行结果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+mj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20" y="1401621"/>
            <a:ext cx="7191509" cy="225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1371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执行结果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+mj-ea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076208"/>
              </p:ext>
            </p:extLst>
          </p:nvPr>
        </p:nvGraphicFramePr>
        <p:xfrm>
          <a:off x="498326" y="496017"/>
          <a:ext cx="8190935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180"/>
                <a:gridCol w="1427820"/>
                <a:gridCol w="5142935"/>
              </a:tblGrid>
              <a:tr h="220433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字段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意义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值</a:t>
                      </a:r>
                      <a:endParaRPr lang="zh-CN" altLang="en-US" dirty="0"/>
                    </a:p>
                  </a:txBody>
                  <a:tcPr/>
                </a:tc>
              </a:tr>
              <a:tr h="2204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SQL</a:t>
                      </a:r>
                      <a:r>
                        <a:rPr lang="zh-CN" altLang="en-US" dirty="0" smtClean="0"/>
                        <a:t>序号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r>
                        <a:rPr lang="zh-CN" altLang="en-US" dirty="0" smtClean="0"/>
                        <a:t>，</a:t>
                      </a:r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</a:tr>
              <a:tr h="2204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stage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操作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CHECKED</a:t>
                      </a:r>
                      <a:r>
                        <a:rPr lang="zh-CN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EXECUTED</a:t>
                      </a:r>
                      <a:endParaRPr lang="zh-CN" altLang="en-US" dirty="0"/>
                    </a:p>
                  </a:txBody>
                  <a:tcPr/>
                </a:tc>
              </a:tr>
              <a:tr h="220433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errlevel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返回值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 success</a:t>
                      </a:r>
                      <a:r>
                        <a:rPr lang="zh-CN" altLang="en-US" dirty="0" smtClean="0"/>
                        <a:t>，</a:t>
                      </a:r>
                      <a:r>
                        <a:rPr lang="en-US" altLang="zh-CN" dirty="0" smtClean="0"/>
                        <a:t>1 warning</a:t>
                      </a:r>
                      <a:r>
                        <a:rPr lang="zh-CN" altLang="en-US" dirty="0" smtClean="0"/>
                        <a:t>，</a:t>
                      </a:r>
                      <a:r>
                        <a:rPr lang="en-US" altLang="zh-CN" dirty="0" smtClean="0"/>
                        <a:t>2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smtClean="0"/>
                        <a:t>failed</a:t>
                      </a:r>
                      <a:endParaRPr lang="zh-CN" altLang="en-US" dirty="0"/>
                    </a:p>
                  </a:txBody>
                  <a:tcPr/>
                </a:tc>
              </a:tr>
              <a:tr h="385757">
                <a:tc>
                  <a:txBody>
                    <a:bodyPr/>
                    <a:lstStyle/>
                    <a:p>
                      <a:r>
                        <a:rPr lang="en-US" altLang="zh-C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errormessg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错误信息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#1 Execute(Warning, Code </a:t>
                      </a:r>
                      <a:r>
                        <a:rPr lang="en-US" altLang="zh-CN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errno</a:t>
                      </a:r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):warning </a:t>
                      </a:r>
                      <a:r>
                        <a:rPr lang="en-US" altLang="zh-CN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messag</a:t>
                      </a:r>
                      <a:endParaRPr lang="zh-CN" altLang="en-US" dirty="0"/>
                    </a:p>
                  </a:txBody>
                  <a:tcPr/>
                </a:tc>
              </a:tr>
              <a:tr h="220433"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SQL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Sql</a:t>
                      </a:r>
                      <a:r>
                        <a:rPr lang="zh-CN" altLang="en-US" dirty="0" smtClean="0"/>
                        <a:t>语句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DML,DDL</a:t>
                      </a:r>
                      <a:endParaRPr lang="zh-CN" altLang="en-US" dirty="0"/>
                    </a:p>
                  </a:txBody>
                  <a:tcPr/>
                </a:tc>
              </a:tr>
              <a:tr h="220433">
                <a:tc>
                  <a:txBody>
                    <a:bodyPr/>
                    <a:lstStyle/>
                    <a:p>
                      <a:r>
                        <a:rPr lang="en-US" altLang="zh-C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affected_rows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影响行数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</a:tr>
              <a:tr h="385757"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sequence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备份功能有关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$$</a:t>
                      </a:r>
                      <a:r>
                        <a:rPr lang="en-US" altLang="zh-C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Inception_backup_information</a:t>
                      </a: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$$.opid_time:1508218614_715724_5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20433">
                <a:tc>
                  <a:txBody>
                    <a:bodyPr/>
                    <a:lstStyle/>
                    <a:p>
                      <a:r>
                        <a:rPr lang="en-US" altLang="zh-C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backup_db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备份库名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vcorder_m1_db_pajkdc_com_3308_vcorder</a:t>
                      </a:r>
                      <a:endParaRPr lang="zh-CN" altLang="en-US" dirty="0"/>
                    </a:p>
                  </a:txBody>
                  <a:tcPr/>
                </a:tc>
              </a:tr>
              <a:tr h="385757"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SQLSHA1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HASH</a:t>
                      </a:r>
                      <a:r>
                        <a:rPr lang="zh-CN" altLang="en-US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值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*3AD2B4995892A6C7C8DCEF9E4FC3DFA184D71482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1955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A90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" y="2166704"/>
            <a:ext cx="9144000" cy="4500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6495" y="-1433695"/>
            <a:ext cx="3720890" cy="8094524"/>
          </a:xfrm>
          <a:prstGeom prst="rect">
            <a:avLst/>
          </a:prstGeom>
          <a:noFill/>
          <a:effectLst>
            <a:outerShdw blurRad="165100" dist="76200" dir="1200000" algn="tl" rotWithShape="0">
              <a:prstClr val="black">
                <a:alpha val="1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zh-CN" sz="52000" dirty="0" smtClean="0">
                <a:solidFill>
                  <a:schemeClr val="bg1"/>
                </a:solidFill>
                <a:latin typeface="+mj-lt"/>
              </a:rPr>
              <a:t>3</a:t>
            </a:r>
            <a:endParaRPr lang="zh-CN" altLang="en-US" sz="5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79089" y="2155090"/>
            <a:ext cx="5178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2400" dirty="0" smtClean="0">
                <a:solidFill>
                  <a:schemeClr val="bg1"/>
                </a:solidFill>
              </a:rPr>
              <a:t>审核执行</a:t>
            </a:r>
            <a:r>
              <a:rPr lang="en-US" altLang="zh-CN" sz="2400" dirty="0" smtClean="0">
                <a:solidFill>
                  <a:schemeClr val="bg1"/>
                </a:solidFill>
              </a:rPr>
              <a:t>SQL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6007610" y="1397264"/>
            <a:ext cx="27498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altLang="zh-CN" sz="4400">
                <a:solidFill>
                  <a:schemeClr val="bg1"/>
                </a:solidFill>
                <a:latin typeface="Impact"/>
              </a:rPr>
              <a:t>PART </a:t>
            </a:r>
            <a:r>
              <a:rPr lang="en-US" altLang="zh-CN" sz="4400" smtClean="0">
                <a:solidFill>
                  <a:schemeClr val="bg1"/>
                </a:solidFill>
                <a:latin typeface="Impact"/>
              </a:rPr>
              <a:t>THREE</a:t>
            </a:r>
            <a:endParaRPr lang="zh-CN" altLang="en-US" sz="4400">
              <a:solidFill>
                <a:schemeClr val="bg1"/>
              </a:solidFill>
              <a:latin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42239669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DML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语句校验规则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+mj-ea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3199348" y="996575"/>
            <a:ext cx="2745305" cy="2745305"/>
          </a:xfrm>
          <a:prstGeom prst="ellipse">
            <a:avLst/>
          </a:prstGeom>
          <a:noFill/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589058" y="996575"/>
            <a:ext cx="2745305" cy="2745305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881900" y="1941680"/>
            <a:ext cx="215962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表是否存在</a:t>
            </a:r>
            <a:endParaRPr lang="en-US" altLang="zh-CN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列列表和值列表个数相同</a:t>
            </a:r>
            <a:endParaRPr lang="en-US" altLang="zh-CN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3.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列是否存在</a:t>
            </a:r>
            <a:endParaRPr lang="en-US" altLang="zh-CN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4.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同一个列不能出现多次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94112" y="1603126"/>
            <a:ext cx="9351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altLang="zh-CN" sz="1600" b="1" dirty="0" smtClean="0">
                <a:solidFill>
                  <a:srgbClr val="FFC000"/>
                </a:solidFill>
                <a:latin typeface="+mn-ea"/>
              </a:rPr>
              <a:t>INSERT</a:t>
            </a:r>
            <a:endParaRPr lang="zh-CN" altLang="en-US" sz="1600" b="1" dirty="0">
              <a:solidFill>
                <a:srgbClr val="FFC000"/>
              </a:solidFill>
              <a:latin typeface="+mn-ea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492190" y="1941680"/>
            <a:ext cx="2159621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表是否存在</a:t>
            </a:r>
            <a:endParaRPr lang="en-US" altLang="zh-CN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必须有</a:t>
            </a: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where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条件</a:t>
            </a:r>
            <a:endParaRPr lang="en-US" altLang="zh-CN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3.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不能有</a:t>
            </a: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order by</a:t>
            </a:r>
          </a:p>
          <a:p>
            <a:pPr algn="ctr"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4.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执行计划行数不能超过</a:t>
            </a: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10W</a:t>
            </a:r>
          </a:p>
          <a:p>
            <a:pPr algn="ctr"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5.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不能有</a:t>
            </a: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limit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4061890" y="1603126"/>
            <a:ext cx="10202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altLang="zh-CN" sz="1600" b="1" dirty="0" smtClean="0">
                <a:solidFill>
                  <a:srgbClr val="FFC000"/>
                </a:solidFill>
                <a:latin typeface="+mn-ea"/>
              </a:rPr>
              <a:t>UPDATE</a:t>
            </a:r>
            <a:endParaRPr lang="zh-CN" altLang="en-US" sz="1600" b="1" dirty="0">
              <a:solidFill>
                <a:srgbClr val="FFC000"/>
              </a:solidFill>
              <a:latin typeface="+mn-ea"/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5809638" y="996575"/>
            <a:ext cx="2745305" cy="2745305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6102480" y="1941680"/>
            <a:ext cx="215962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表是否存在</a:t>
            </a:r>
            <a:endParaRPr lang="en-US" altLang="zh-CN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必须有</a:t>
            </a: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where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条件</a:t>
            </a:r>
            <a:endParaRPr lang="en-US" altLang="zh-CN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3.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不能有</a:t>
            </a: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limit</a:t>
            </a:r>
          </a:p>
          <a:p>
            <a:pPr algn="ctr"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4.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执行计划行数不能超过</a:t>
            </a: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10W</a:t>
            </a:r>
            <a:endParaRPr lang="en-US" altLang="zh-CN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6712449" y="1603126"/>
            <a:ext cx="9396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altLang="zh-CN" sz="1600" b="1" dirty="0" smtClean="0">
                <a:solidFill>
                  <a:srgbClr val="FFC000"/>
                </a:solidFill>
                <a:latin typeface="+mn-ea"/>
              </a:rPr>
              <a:t>DELETE</a:t>
            </a:r>
            <a:endParaRPr lang="zh-CN" altLang="en-US" sz="1600" b="1" dirty="0">
              <a:solidFill>
                <a:srgbClr val="FFC000"/>
              </a:solidFill>
              <a:latin typeface="+mn-ea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757672" y="1232697"/>
            <a:ext cx="393948" cy="39394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16" name="椭圆 15"/>
          <p:cNvSpPr/>
          <p:nvPr/>
        </p:nvSpPr>
        <p:spPr>
          <a:xfrm>
            <a:off x="3367962" y="1232697"/>
            <a:ext cx="393948" cy="39394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17" name="椭圆 16"/>
          <p:cNvSpPr/>
          <p:nvPr/>
        </p:nvSpPr>
        <p:spPr>
          <a:xfrm>
            <a:off x="5978252" y="1232697"/>
            <a:ext cx="393948" cy="39394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3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71624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DML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校验执行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+mj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75075"/>
            <a:ext cx="6338119" cy="446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4519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DDL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校验规则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+mj-ea"/>
            </a:endParaRPr>
          </a:p>
        </p:txBody>
      </p:sp>
      <p:sp>
        <p:nvSpPr>
          <p:cNvPr id="13" name="椭圆 68"/>
          <p:cNvSpPr/>
          <p:nvPr/>
        </p:nvSpPr>
        <p:spPr>
          <a:xfrm>
            <a:off x="4279652" y="2471542"/>
            <a:ext cx="1401767" cy="1386644"/>
          </a:xfrm>
          <a:custGeom>
            <a:avLst/>
            <a:gdLst/>
            <a:ahLst/>
            <a:cxnLst/>
            <a:rect l="l" t="t" r="r" b="b"/>
            <a:pathLst>
              <a:path w="1401767" h="1386644">
                <a:moveTo>
                  <a:pt x="233035" y="0"/>
                </a:moveTo>
                <a:lnTo>
                  <a:pt x="640881" y="0"/>
                </a:lnTo>
                <a:cubicBezTo>
                  <a:pt x="633096" y="19935"/>
                  <a:pt x="629318" y="41634"/>
                  <a:pt x="629318" y="64216"/>
                </a:cubicBezTo>
                <a:cubicBezTo>
                  <a:pt x="629318" y="173647"/>
                  <a:pt x="718028" y="262357"/>
                  <a:pt x="827459" y="262357"/>
                </a:cubicBezTo>
                <a:cubicBezTo>
                  <a:pt x="936890" y="262357"/>
                  <a:pt x="1025600" y="173647"/>
                  <a:pt x="1025600" y="64216"/>
                </a:cubicBezTo>
                <a:cubicBezTo>
                  <a:pt x="1025600" y="41634"/>
                  <a:pt x="1021823" y="19935"/>
                  <a:pt x="1014038" y="0"/>
                </a:cubicBezTo>
                <a:lnTo>
                  <a:pt x="1401767" y="0"/>
                </a:lnTo>
                <a:lnTo>
                  <a:pt x="1401767" y="1168732"/>
                </a:lnTo>
                <a:lnTo>
                  <a:pt x="956993" y="1168732"/>
                </a:lnTo>
                <a:cubicBezTo>
                  <a:pt x="968847" y="1188427"/>
                  <a:pt x="974696" y="1211557"/>
                  <a:pt x="974696" y="1236054"/>
                </a:cubicBezTo>
                <a:cubicBezTo>
                  <a:pt x="974696" y="1319223"/>
                  <a:pt x="907275" y="1386644"/>
                  <a:pt x="824106" y="1386644"/>
                </a:cubicBezTo>
                <a:cubicBezTo>
                  <a:pt x="740937" y="1386644"/>
                  <a:pt x="673516" y="1319223"/>
                  <a:pt x="673516" y="1236054"/>
                </a:cubicBezTo>
                <a:cubicBezTo>
                  <a:pt x="673516" y="1211557"/>
                  <a:pt x="679365" y="1188427"/>
                  <a:pt x="691220" y="1168732"/>
                </a:cubicBezTo>
                <a:lnTo>
                  <a:pt x="233035" y="1168732"/>
                </a:lnTo>
                <a:lnTo>
                  <a:pt x="233035" y="733499"/>
                </a:lnTo>
                <a:cubicBezTo>
                  <a:pt x="212516" y="743855"/>
                  <a:pt x="189291" y="749187"/>
                  <a:pt x="164821" y="749187"/>
                </a:cubicBezTo>
                <a:cubicBezTo>
                  <a:pt x="73793" y="749187"/>
                  <a:pt x="0" y="675395"/>
                  <a:pt x="0" y="584366"/>
                </a:cubicBezTo>
                <a:cubicBezTo>
                  <a:pt x="0" y="493338"/>
                  <a:pt x="73793" y="419545"/>
                  <a:pt x="164821" y="419545"/>
                </a:cubicBezTo>
                <a:cubicBezTo>
                  <a:pt x="189291" y="419545"/>
                  <a:pt x="212516" y="424878"/>
                  <a:pt x="233035" y="435233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65"/>
          <p:cNvSpPr/>
          <p:nvPr/>
        </p:nvSpPr>
        <p:spPr>
          <a:xfrm>
            <a:off x="3095836" y="2247714"/>
            <a:ext cx="1406366" cy="1392560"/>
          </a:xfrm>
          <a:custGeom>
            <a:avLst/>
            <a:gdLst/>
            <a:ahLst/>
            <a:cxnLst/>
            <a:rect l="l" t="t" r="r" b="b"/>
            <a:pathLst>
              <a:path w="1406366" h="1392560">
                <a:moveTo>
                  <a:pt x="822000" y="0"/>
                </a:moveTo>
                <a:cubicBezTo>
                  <a:pt x="913029" y="0"/>
                  <a:pt x="986821" y="73793"/>
                  <a:pt x="986821" y="164821"/>
                </a:cubicBezTo>
                <a:cubicBezTo>
                  <a:pt x="986821" y="185675"/>
                  <a:pt x="982948" y="205623"/>
                  <a:pt x="975467" y="223828"/>
                </a:cubicBezTo>
                <a:lnTo>
                  <a:pt x="1406366" y="223828"/>
                </a:lnTo>
                <a:lnTo>
                  <a:pt x="1406366" y="633859"/>
                </a:lnTo>
                <a:cubicBezTo>
                  <a:pt x="1386081" y="625588"/>
                  <a:pt x="1363875" y="621361"/>
                  <a:pt x="1340681" y="621361"/>
                </a:cubicBezTo>
                <a:cubicBezTo>
                  <a:pt x="1237497" y="621361"/>
                  <a:pt x="1153848" y="705009"/>
                  <a:pt x="1153848" y="808194"/>
                </a:cubicBezTo>
                <a:cubicBezTo>
                  <a:pt x="1153848" y="911379"/>
                  <a:pt x="1237497" y="995027"/>
                  <a:pt x="1340681" y="995027"/>
                </a:cubicBezTo>
                <a:cubicBezTo>
                  <a:pt x="1363875" y="995027"/>
                  <a:pt x="1386081" y="990802"/>
                  <a:pt x="1406366" y="982530"/>
                </a:cubicBezTo>
                <a:lnTo>
                  <a:pt x="1406366" y="1392560"/>
                </a:lnTo>
                <a:lnTo>
                  <a:pt x="237634" y="1392560"/>
                </a:lnTo>
                <a:lnTo>
                  <a:pt x="237634" y="927784"/>
                </a:lnTo>
                <a:cubicBezTo>
                  <a:pt x="214351" y="948086"/>
                  <a:pt x="183720" y="958784"/>
                  <a:pt x="150590" y="958784"/>
                </a:cubicBezTo>
                <a:cubicBezTo>
                  <a:pt x="67421" y="958784"/>
                  <a:pt x="0" y="891363"/>
                  <a:pt x="0" y="808194"/>
                </a:cubicBezTo>
                <a:cubicBezTo>
                  <a:pt x="0" y="725025"/>
                  <a:pt x="67421" y="657604"/>
                  <a:pt x="150590" y="657604"/>
                </a:cubicBezTo>
                <a:cubicBezTo>
                  <a:pt x="183720" y="657604"/>
                  <a:pt x="214351" y="668302"/>
                  <a:pt x="237634" y="688604"/>
                </a:cubicBezTo>
                <a:lnTo>
                  <a:pt x="237634" y="223828"/>
                </a:lnTo>
                <a:lnTo>
                  <a:pt x="668533" y="223828"/>
                </a:lnTo>
                <a:cubicBezTo>
                  <a:pt x="661052" y="205623"/>
                  <a:pt x="657179" y="185675"/>
                  <a:pt x="657179" y="164821"/>
                </a:cubicBezTo>
                <a:cubicBezTo>
                  <a:pt x="657179" y="73793"/>
                  <a:pt x="730972" y="0"/>
                  <a:pt x="822000" y="0"/>
                </a:cubicBezTo>
                <a:close/>
              </a:path>
            </a:pathLst>
          </a:cu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75"/>
          <p:cNvSpPr/>
          <p:nvPr/>
        </p:nvSpPr>
        <p:spPr>
          <a:xfrm>
            <a:off x="3333470" y="1023578"/>
            <a:ext cx="1425662" cy="1433908"/>
          </a:xfrm>
          <a:custGeom>
            <a:avLst/>
            <a:gdLst/>
            <a:ahLst/>
            <a:cxnLst/>
            <a:rect l="l" t="t" r="r" b="b"/>
            <a:pathLst>
              <a:path w="1425662" h="1433908">
                <a:moveTo>
                  <a:pt x="584366" y="0"/>
                </a:moveTo>
                <a:cubicBezTo>
                  <a:pt x="667535" y="0"/>
                  <a:pt x="734956" y="67421"/>
                  <a:pt x="734956" y="150590"/>
                </a:cubicBezTo>
                <a:cubicBezTo>
                  <a:pt x="734956" y="197370"/>
                  <a:pt x="713626" y="239167"/>
                  <a:pt x="678832" y="265176"/>
                </a:cubicBezTo>
                <a:lnTo>
                  <a:pt x="1168733" y="265176"/>
                </a:lnTo>
                <a:lnTo>
                  <a:pt x="1168733" y="716520"/>
                </a:lnTo>
                <a:cubicBezTo>
                  <a:pt x="1193634" y="695548"/>
                  <a:pt x="1225973" y="684721"/>
                  <a:pt x="1260841" y="684721"/>
                </a:cubicBezTo>
                <a:cubicBezTo>
                  <a:pt x="1351870" y="684721"/>
                  <a:pt x="1425662" y="758513"/>
                  <a:pt x="1425662" y="849542"/>
                </a:cubicBezTo>
                <a:cubicBezTo>
                  <a:pt x="1425662" y="940571"/>
                  <a:pt x="1351870" y="1014363"/>
                  <a:pt x="1260841" y="1014363"/>
                </a:cubicBezTo>
                <a:cubicBezTo>
                  <a:pt x="1225973" y="1014363"/>
                  <a:pt x="1193634" y="1003536"/>
                  <a:pt x="1168733" y="982566"/>
                </a:cubicBezTo>
                <a:lnTo>
                  <a:pt x="1168733" y="1433908"/>
                </a:lnTo>
                <a:lnTo>
                  <a:pt x="765724" y="1433908"/>
                </a:lnTo>
                <a:cubicBezTo>
                  <a:pt x="770905" y="1418114"/>
                  <a:pt x="773249" y="1401256"/>
                  <a:pt x="773249" y="1383851"/>
                </a:cubicBezTo>
                <a:cubicBezTo>
                  <a:pt x="773249" y="1279093"/>
                  <a:pt x="688325" y="1194168"/>
                  <a:pt x="583566" y="1194168"/>
                </a:cubicBezTo>
                <a:cubicBezTo>
                  <a:pt x="478807" y="1194168"/>
                  <a:pt x="393882" y="1279093"/>
                  <a:pt x="393882" y="1383851"/>
                </a:cubicBezTo>
                <a:cubicBezTo>
                  <a:pt x="393882" y="1401256"/>
                  <a:pt x="396227" y="1418114"/>
                  <a:pt x="401408" y="1433908"/>
                </a:cubicBezTo>
                <a:lnTo>
                  <a:pt x="0" y="1433908"/>
                </a:lnTo>
                <a:lnTo>
                  <a:pt x="0" y="265176"/>
                </a:lnTo>
                <a:lnTo>
                  <a:pt x="489901" y="265176"/>
                </a:lnTo>
                <a:cubicBezTo>
                  <a:pt x="455106" y="239167"/>
                  <a:pt x="433776" y="197370"/>
                  <a:pt x="433776" y="150590"/>
                </a:cubicBezTo>
                <a:cubicBezTo>
                  <a:pt x="433776" y="67421"/>
                  <a:pt x="501197" y="0"/>
                  <a:pt x="584366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76"/>
          <p:cNvSpPr/>
          <p:nvPr/>
        </p:nvSpPr>
        <p:spPr>
          <a:xfrm>
            <a:off x="4519392" y="1288754"/>
            <a:ext cx="1384756" cy="1408472"/>
          </a:xfrm>
          <a:custGeom>
            <a:avLst/>
            <a:gdLst/>
            <a:ahLst/>
            <a:cxnLst/>
            <a:rect l="l" t="t" r="r" b="b"/>
            <a:pathLst>
              <a:path w="1384756" h="1408472">
                <a:moveTo>
                  <a:pt x="0" y="0"/>
                </a:moveTo>
                <a:lnTo>
                  <a:pt x="1168732" y="0"/>
                </a:lnTo>
                <a:lnTo>
                  <a:pt x="1168732" y="450207"/>
                </a:lnTo>
                <a:cubicBezTo>
                  <a:pt x="1188073" y="439244"/>
                  <a:pt x="1210481" y="433776"/>
                  <a:pt x="1234166" y="433776"/>
                </a:cubicBezTo>
                <a:cubicBezTo>
                  <a:pt x="1317335" y="433776"/>
                  <a:pt x="1384756" y="501197"/>
                  <a:pt x="1384756" y="584366"/>
                </a:cubicBezTo>
                <a:cubicBezTo>
                  <a:pt x="1384756" y="667535"/>
                  <a:pt x="1317335" y="734956"/>
                  <a:pt x="1234166" y="734956"/>
                </a:cubicBezTo>
                <a:cubicBezTo>
                  <a:pt x="1210481" y="734956"/>
                  <a:pt x="1188073" y="729488"/>
                  <a:pt x="1168732" y="718526"/>
                </a:cubicBezTo>
                <a:lnTo>
                  <a:pt x="1168732" y="1168732"/>
                </a:lnTo>
                <a:lnTo>
                  <a:pt x="728979" y="1168732"/>
                </a:lnTo>
                <a:cubicBezTo>
                  <a:pt x="742528" y="1190517"/>
                  <a:pt x="749187" y="1216306"/>
                  <a:pt x="749187" y="1243651"/>
                </a:cubicBezTo>
                <a:cubicBezTo>
                  <a:pt x="749187" y="1334680"/>
                  <a:pt x="675394" y="1408472"/>
                  <a:pt x="584366" y="1408472"/>
                </a:cubicBezTo>
                <a:cubicBezTo>
                  <a:pt x="493337" y="1408472"/>
                  <a:pt x="419545" y="1334680"/>
                  <a:pt x="419545" y="1243651"/>
                </a:cubicBezTo>
                <a:cubicBezTo>
                  <a:pt x="419545" y="1216306"/>
                  <a:pt x="426204" y="1190517"/>
                  <a:pt x="439754" y="1168732"/>
                </a:cubicBezTo>
                <a:lnTo>
                  <a:pt x="0" y="1168732"/>
                </a:lnTo>
                <a:lnTo>
                  <a:pt x="0" y="761099"/>
                </a:lnTo>
                <a:cubicBezTo>
                  <a:pt x="24839" y="773303"/>
                  <a:pt x="52809" y="779836"/>
                  <a:pt x="82305" y="779836"/>
                </a:cubicBezTo>
                <a:cubicBezTo>
                  <a:pt x="190260" y="779836"/>
                  <a:pt x="277774" y="692321"/>
                  <a:pt x="277774" y="584366"/>
                </a:cubicBezTo>
                <a:cubicBezTo>
                  <a:pt x="277774" y="476411"/>
                  <a:pt x="190260" y="388896"/>
                  <a:pt x="82305" y="388896"/>
                </a:cubicBezTo>
                <a:cubicBezTo>
                  <a:pt x="52809" y="388896"/>
                  <a:pt x="24839" y="395429"/>
                  <a:pt x="0" y="407633"/>
                </a:cubicBezTo>
                <a:close/>
              </a:path>
            </a:pathLst>
          </a:cu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3419872" y="1580478"/>
            <a:ext cx="10081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400" b="1" dirty="0" smtClean="0">
                <a:solidFill>
                  <a:schemeClr val="bg1"/>
                </a:solidFill>
                <a:latin typeface="+mj-ea"/>
                <a:ea typeface="+mj-ea"/>
              </a:rPr>
              <a:t>表</a:t>
            </a:r>
            <a:endParaRPr lang="en-US" altLang="zh-CN" sz="1400" b="1" dirty="0" smtClean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419872" y="2768610"/>
            <a:ext cx="10081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400" b="1" dirty="0" smtClean="0">
                <a:solidFill>
                  <a:schemeClr val="bg1"/>
                </a:solidFill>
                <a:latin typeface="+mj-ea"/>
                <a:ea typeface="+mj-ea"/>
              </a:rPr>
              <a:t>索引</a:t>
            </a:r>
            <a:endParaRPr lang="en-US" altLang="zh-CN" sz="1400" b="1" dirty="0" smtClean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608004" y="1580478"/>
            <a:ext cx="10081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400" b="1" dirty="0" smtClean="0">
                <a:solidFill>
                  <a:schemeClr val="bg1"/>
                </a:solidFill>
                <a:latin typeface="+mj-ea"/>
                <a:ea typeface="+mj-ea"/>
              </a:rPr>
              <a:t>列</a:t>
            </a:r>
            <a:endParaRPr lang="en-US" altLang="zh-CN" sz="1400" b="1" dirty="0" smtClean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608004" y="2768610"/>
            <a:ext cx="10081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400" b="1" dirty="0" smtClean="0">
                <a:solidFill>
                  <a:schemeClr val="bg1"/>
                </a:solidFill>
                <a:latin typeface="+mj-ea"/>
                <a:ea typeface="+mj-ea"/>
              </a:rPr>
              <a:t>默认值</a:t>
            </a:r>
            <a:endParaRPr lang="en-US" altLang="zh-CN" sz="1400" b="1" dirty="0" smtClean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079613" y="1069290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solidFill>
                  <a:srgbClr val="FAC090"/>
                </a:solidFill>
              </a:rPr>
              <a:t>01.</a:t>
            </a:r>
            <a:r>
              <a:rPr lang="zh-CN" altLang="en-US" sz="1400" b="1" dirty="0" smtClean="0">
                <a:solidFill>
                  <a:srgbClr val="FAC090"/>
                </a:solidFill>
              </a:rPr>
              <a:t>表</a:t>
            </a:r>
            <a:endParaRPr lang="en-US" altLang="zh-CN" sz="1400" b="1" dirty="0" smtClean="0">
              <a:solidFill>
                <a:srgbClr val="FAC090"/>
              </a:solidFill>
              <a:latin typeface="+mj-ea"/>
              <a:ea typeface="+mj-e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79612" y="1391583"/>
            <a:ext cx="19380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1.InnoDB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引擎</a:t>
            </a:r>
            <a:endParaRPr lang="en-US" altLang="zh-CN" sz="1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2.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字符集</a:t>
            </a: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(utf8,utf8mb4)</a:t>
            </a: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注释</a:t>
            </a:r>
            <a:endParaRPr lang="en-US" altLang="zh-CN" sz="1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4.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自增列为</a:t>
            </a: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</a:t>
            </a: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5.auto_increment=1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079613" y="2778783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solidFill>
                  <a:srgbClr val="FDA907"/>
                </a:solidFill>
              </a:rPr>
              <a:t>03.</a:t>
            </a:r>
            <a:r>
              <a:rPr lang="zh-CN" altLang="en-US" sz="1400" b="1" dirty="0" smtClean="0">
                <a:solidFill>
                  <a:srgbClr val="FDA907"/>
                </a:solidFill>
              </a:rPr>
              <a:t>索引</a:t>
            </a:r>
            <a:endParaRPr lang="en-US" altLang="zh-CN" sz="1400" b="1" dirty="0" smtClean="0">
              <a:solidFill>
                <a:srgbClr val="FDA907"/>
              </a:solidFill>
              <a:latin typeface="+mj-ea"/>
              <a:ea typeface="+mj-e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79612" y="3101076"/>
            <a:ext cx="193802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索引名字</a:t>
            </a:r>
            <a:r>
              <a:rPr lang="en-US" altLang="zh-CN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idx</a:t>
            </a: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_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或者</a:t>
            </a:r>
            <a:r>
              <a:rPr lang="en-US" altLang="zh-CN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uniq</a:t>
            </a:r>
            <a:endParaRPr lang="en-US" altLang="zh-CN" sz="1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2.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索引列不超过</a:t>
            </a: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个</a:t>
            </a:r>
            <a:endParaRPr lang="en-US" altLang="zh-CN" sz="1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必须有主键</a:t>
            </a:r>
            <a:endParaRPr lang="en-US" altLang="zh-CN" sz="1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4.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索引长度不超过</a:t>
            </a: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766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048165" y="1069290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1400" b="1" dirty="0" smtClean="0">
                <a:solidFill>
                  <a:srgbClr val="FDA907"/>
                </a:solidFill>
              </a:rPr>
              <a:t>02.</a:t>
            </a:r>
            <a:r>
              <a:rPr lang="zh-CN" altLang="en-US" sz="1400" b="1" dirty="0" smtClean="0">
                <a:solidFill>
                  <a:srgbClr val="FDA907"/>
                </a:solidFill>
              </a:rPr>
              <a:t>列</a:t>
            </a:r>
            <a:endParaRPr lang="en-US" altLang="zh-CN" sz="1400" b="1" dirty="0" smtClean="0">
              <a:solidFill>
                <a:srgbClr val="FDA907"/>
              </a:solidFill>
              <a:latin typeface="+mj-ea"/>
              <a:ea typeface="+mj-e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48163" y="1391583"/>
            <a:ext cx="252928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</a:pP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不能设置列字符集</a:t>
            </a:r>
            <a:endParaRPr lang="en-US" altLang="zh-CN" sz="1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>
              <a:spcBef>
                <a:spcPts val="600"/>
              </a:spcBef>
            </a:pP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2.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不能使用集合，枚举，位图类型</a:t>
            </a:r>
            <a:endParaRPr lang="en-US" altLang="zh-CN" sz="1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>
              <a:spcBef>
                <a:spcPts val="600"/>
              </a:spcBef>
            </a:pP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char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超过</a:t>
            </a: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要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设置为</a:t>
            </a:r>
            <a:r>
              <a:rPr lang="en-US" altLang="zh-CN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varchar</a:t>
            </a:r>
            <a:endParaRPr lang="en-US" altLang="zh-CN" sz="1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>
              <a:spcBef>
                <a:spcPts val="600"/>
              </a:spcBef>
            </a:pP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4.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自增列无符号类型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6048165" y="2778783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1400" b="1" dirty="0" smtClean="0">
                <a:solidFill>
                  <a:srgbClr val="FAC090"/>
                </a:solidFill>
              </a:rPr>
              <a:t>04.</a:t>
            </a:r>
            <a:r>
              <a:rPr lang="zh-CN" altLang="en-US" sz="1400" b="1" dirty="0" smtClean="0">
                <a:solidFill>
                  <a:srgbClr val="FAC090"/>
                </a:solidFill>
              </a:rPr>
              <a:t>默认值</a:t>
            </a:r>
            <a:endParaRPr lang="en-US" altLang="zh-CN" sz="1400" b="1" dirty="0" smtClean="0">
              <a:solidFill>
                <a:srgbClr val="FAC090"/>
              </a:solidFill>
              <a:latin typeface="+mj-ea"/>
              <a:ea typeface="+mj-e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48164" y="3101076"/>
            <a:ext cx="2349261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</a:pP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1.BLOB/TEXT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不能</a:t>
            </a: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not null</a:t>
            </a:r>
          </a:p>
          <a:p>
            <a:pPr algn="r">
              <a:spcBef>
                <a:spcPts val="600"/>
              </a:spcBef>
            </a:pP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2.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自增列不能设默认值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792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DDL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</a:rPr>
              <a:t>自动化发布</a:t>
            </a:r>
          </a:p>
        </p:txBody>
      </p:sp>
      <p:pic>
        <p:nvPicPr>
          <p:cNvPr id="25" name="Picture 2" descr="C:\Documents and Settings\Administrator\桌面\高清配图\高清图片01\2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8" r="387"/>
          <a:stretch/>
        </p:blipFill>
        <p:spPr bwMode="auto">
          <a:xfrm>
            <a:off x="3145791" y="1041580"/>
            <a:ext cx="1734459" cy="149547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Documents and Settings\Administrator\桌面\高清配图\高清图片01\2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92"/>
          <a:stretch/>
        </p:blipFill>
        <p:spPr bwMode="auto">
          <a:xfrm>
            <a:off x="5070029" y="1041580"/>
            <a:ext cx="1727952" cy="149547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C:\Documents and Settings\Administrator\桌面\高清配图\高清图片01\22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3" r="9358"/>
          <a:stretch/>
        </p:blipFill>
        <p:spPr bwMode="auto">
          <a:xfrm>
            <a:off x="6984508" y="1041580"/>
            <a:ext cx="1727952" cy="149547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矩形 36"/>
          <p:cNvSpPr/>
          <p:nvPr/>
        </p:nvSpPr>
        <p:spPr>
          <a:xfrm>
            <a:off x="3145791" y="2796775"/>
            <a:ext cx="17344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 smtClean="0">
                <a:solidFill>
                  <a:srgbClr val="D2CE12"/>
                </a:solidFill>
                <a:latin typeface="+mj-ea"/>
                <a:ea typeface="+mj-ea"/>
              </a:rPr>
              <a:t>DDL filter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145791" y="3156815"/>
            <a:ext cx="1734459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库，表，</a:t>
            </a:r>
            <a:r>
              <a:rPr lang="en-US" altLang="zh-CN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qps,roma</a:t>
            </a: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信息收集，</a:t>
            </a:r>
            <a:r>
              <a:rPr lang="en-US" altLang="zh-CN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api</a:t>
            </a: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判断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5063522" y="2796775"/>
            <a:ext cx="17344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400" b="1" dirty="0" smtClean="0">
                <a:solidFill>
                  <a:srgbClr val="D2CE12"/>
                </a:solidFill>
                <a:latin typeface="+mj-ea"/>
                <a:ea typeface="+mj-ea"/>
              </a:rPr>
              <a:t>判断执行方式</a:t>
            </a:r>
            <a:endParaRPr lang="en-US" altLang="zh-CN" sz="1400" b="1" dirty="0" smtClean="0">
              <a:solidFill>
                <a:srgbClr val="D2CE12"/>
              </a:solidFill>
              <a:latin typeface="+mj-ea"/>
              <a:ea typeface="+mj-ea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063522" y="3156815"/>
            <a:ext cx="1734459" cy="33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SQL or inception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6978000" y="2796775"/>
            <a:ext cx="17344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 smtClean="0">
                <a:solidFill>
                  <a:srgbClr val="D2CE12"/>
                </a:solidFill>
                <a:latin typeface="+mj-ea"/>
                <a:ea typeface="+mj-ea"/>
              </a:rPr>
              <a:t>Lock Monitor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978000" y="3156815"/>
            <a:ext cx="1734459" cy="33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监控</a:t>
            </a:r>
            <a:r>
              <a:rPr lang="en-US" altLang="zh-CN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Meta Data Lock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431541" y="1041580"/>
            <a:ext cx="2340258" cy="307296"/>
          </a:xfrm>
          <a:prstGeom prst="rect">
            <a:avLst/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b="1" dirty="0">
                <a:solidFill>
                  <a:schemeClr val="bg1"/>
                </a:solidFill>
                <a:latin typeface="+mj-ea"/>
              </a:rPr>
              <a:t>DBA</a:t>
            </a:r>
            <a:r>
              <a:rPr lang="zh-CN" altLang="en-US" sz="1400" b="1" dirty="0">
                <a:solidFill>
                  <a:schemeClr val="bg1"/>
                </a:solidFill>
                <a:latin typeface="+mj-ea"/>
              </a:rPr>
              <a:t>少参与</a:t>
            </a:r>
            <a:endParaRPr lang="en-US" altLang="zh-CN" sz="1400" b="1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431540" y="1399703"/>
            <a:ext cx="2340259" cy="824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Mapper review</a:t>
            </a:r>
          </a:p>
          <a:p>
            <a:pPr>
              <a:lnSpc>
                <a:spcPct val="150000"/>
              </a:lnSpc>
            </a:pP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执行方式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(online </a:t>
            </a:r>
            <a:r>
              <a:rPr lang="en-US" altLang="zh-CN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ddl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? Inception?)</a:t>
            </a:r>
          </a:p>
          <a:p>
            <a:pPr>
              <a:lnSpc>
                <a:spcPct val="150000"/>
              </a:lnSpc>
            </a:pP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开放线上执行权限</a:t>
            </a:r>
          </a:p>
        </p:txBody>
      </p:sp>
      <p:sp>
        <p:nvSpPr>
          <p:cNvPr id="59" name="矩形 58"/>
          <p:cNvSpPr/>
          <p:nvPr/>
        </p:nvSpPr>
        <p:spPr>
          <a:xfrm>
            <a:off x="431542" y="2751770"/>
            <a:ext cx="2340257" cy="3072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400" b="1" dirty="0">
                <a:solidFill>
                  <a:schemeClr val="bg1"/>
                </a:solidFill>
                <a:latin typeface="+mj-ea"/>
              </a:rPr>
              <a:t>线上无故障</a:t>
            </a:r>
            <a:endParaRPr lang="en-US" altLang="zh-CN" sz="1400" b="1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431541" y="3109893"/>
            <a:ext cx="2340259" cy="824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不影响业务读写数据</a:t>
            </a:r>
            <a:endParaRPr lang="en-US" altLang="zh-CN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Roma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延迟低</a:t>
            </a:r>
            <a:endParaRPr lang="en-US" altLang="zh-CN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产生锁及时回滚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2951820" y="1041580"/>
            <a:ext cx="0" cy="306034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1736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DDL Filter 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+mj-ea"/>
            </a:endParaRPr>
          </a:p>
        </p:txBody>
      </p:sp>
      <p:sp>
        <p:nvSpPr>
          <p:cNvPr id="13" name="弧形 12"/>
          <p:cNvSpPr/>
          <p:nvPr/>
        </p:nvSpPr>
        <p:spPr>
          <a:xfrm>
            <a:off x="3268097" y="1245543"/>
            <a:ext cx="2484276" cy="2484276"/>
          </a:xfrm>
          <a:prstGeom prst="arc">
            <a:avLst>
              <a:gd name="adj1" fmla="val 10802728"/>
              <a:gd name="adj2" fmla="val 16203320"/>
            </a:avLst>
          </a:prstGeom>
          <a:noFill/>
          <a:ln w="57150" cap="rnd">
            <a:solidFill>
              <a:srgbClr val="95BC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rgbClr val="BF3420"/>
              </a:solidFill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4006310" y="2251200"/>
            <a:ext cx="10081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4006310" y="2719252"/>
            <a:ext cx="10081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1028352" y="1167594"/>
            <a:ext cx="22398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solidFill>
                  <a:srgbClr val="95BC49"/>
                </a:solidFill>
                <a:latin typeface="+mj-ea"/>
                <a:ea typeface="+mj-ea"/>
              </a:rPr>
              <a:t>Roma</a:t>
            </a:r>
            <a:r>
              <a:rPr lang="zh-CN" altLang="en-US" sz="1400" b="1" dirty="0" smtClean="0">
                <a:solidFill>
                  <a:srgbClr val="95BC49"/>
                </a:solidFill>
                <a:latin typeface="+mj-ea"/>
                <a:ea typeface="+mj-ea"/>
              </a:rPr>
              <a:t>监听</a:t>
            </a:r>
            <a:endParaRPr lang="en-US" altLang="zh-CN" sz="1400" b="1" dirty="0" smtClean="0">
              <a:solidFill>
                <a:srgbClr val="95BC49"/>
              </a:solidFill>
              <a:latin typeface="+mj-ea"/>
              <a:ea typeface="+mj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28351" y="1489887"/>
            <a:ext cx="1893393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Roma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最大</a:t>
            </a: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6000 TPS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，考虑</a:t>
            </a: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Roma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延迟</a:t>
            </a: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963972" y="1475371"/>
            <a:ext cx="2880320" cy="2019710"/>
            <a:chOff x="1079612" y="1507889"/>
            <a:chExt cx="2880320" cy="2019710"/>
          </a:xfrm>
        </p:grpSpPr>
        <p:grpSp>
          <p:nvGrpSpPr>
            <p:cNvPr id="19" name="组合 18"/>
            <p:cNvGrpSpPr/>
            <p:nvPr/>
          </p:nvGrpSpPr>
          <p:grpSpPr>
            <a:xfrm>
              <a:off x="1079612" y="1507889"/>
              <a:ext cx="2880320" cy="775829"/>
              <a:chOff x="755576" y="1779662"/>
              <a:chExt cx="2880320" cy="360040"/>
            </a:xfrm>
          </p:grpSpPr>
          <p:cxnSp>
            <p:nvCxnSpPr>
              <p:cNvPr id="26" name="直接连接符 25"/>
              <p:cNvCxnSpPr/>
              <p:nvPr/>
            </p:nvCxnSpPr>
            <p:spPr>
              <a:xfrm>
                <a:off x="755576" y="1779662"/>
                <a:ext cx="1957772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>
                <a:off x="2713348" y="1779662"/>
                <a:ext cx="922548" cy="36004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 flipV="1">
              <a:off x="1079612" y="2751770"/>
              <a:ext cx="2880320" cy="775829"/>
              <a:chOff x="755576" y="1779662"/>
              <a:chExt cx="2880320" cy="360040"/>
            </a:xfrm>
          </p:grpSpPr>
          <p:cxnSp>
            <p:nvCxnSpPr>
              <p:cNvPr id="24" name="直接连接符 23"/>
              <p:cNvCxnSpPr/>
              <p:nvPr/>
            </p:nvCxnSpPr>
            <p:spPr>
              <a:xfrm>
                <a:off x="755576" y="1779662"/>
                <a:ext cx="1957772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/>
              <p:cNvCxnSpPr/>
              <p:nvPr/>
            </p:nvCxnSpPr>
            <p:spPr>
              <a:xfrm>
                <a:off x="2713348" y="1779662"/>
                <a:ext cx="922548" cy="36004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8" name="矩形 27"/>
          <p:cNvSpPr/>
          <p:nvPr/>
        </p:nvSpPr>
        <p:spPr>
          <a:xfrm>
            <a:off x="1035981" y="3511340"/>
            <a:ext cx="22398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solidFill>
                  <a:srgbClr val="00B050"/>
                </a:solidFill>
                <a:latin typeface="+mj-ea"/>
                <a:ea typeface="+mj-ea"/>
              </a:rPr>
              <a:t>QPS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69266" y="2996367"/>
            <a:ext cx="18933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1000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，</a:t>
            </a: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3000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0" name="组合 29"/>
          <p:cNvGrpSpPr/>
          <p:nvPr/>
        </p:nvGrpSpPr>
        <p:grpSpPr>
          <a:xfrm flipH="1">
            <a:off x="5140436" y="1475371"/>
            <a:ext cx="2880320" cy="2019710"/>
            <a:chOff x="1079612" y="1507889"/>
            <a:chExt cx="2880320" cy="2019710"/>
          </a:xfrm>
        </p:grpSpPr>
        <p:grpSp>
          <p:nvGrpSpPr>
            <p:cNvPr id="31" name="组合 30"/>
            <p:cNvGrpSpPr/>
            <p:nvPr/>
          </p:nvGrpSpPr>
          <p:grpSpPr>
            <a:xfrm>
              <a:off x="1079612" y="1507889"/>
              <a:ext cx="2880320" cy="775829"/>
              <a:chOff x="755576" y="1779662"/>
              <a:chExt cx="2880320" cy="360040"/>
            </a:xfrm>
          </p:grpSpPr>
          <p:cxnSp>
            <p:nvCxnSpPr>
              <p:cNvPr id="35" name="直接连接符 34"/>
              <p:cNvCxnSpPr/>
              <p:nvPr/>
            </p:nvCxnSpPr>
            <p:spPr>
              <a:xfrm>
                <a:off x="755576" y="1779662"/>
                <a:ext cx="1957772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/>
              <p:cNvCxnSpPr/>
              <p:nvPr/>
            </p:nvCxnSpPr>
            <p:spPr>
              <a:xfrm>
                <a:off x="2713348" y="1779662"/>
                <a:ext cx="922548" cy="36004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组合 31"/>
            <p:cNvGrpSpPr/>
            <p:nvPr/>
          </p:nvGrpSpPr>
          <p:grpSpPr>
            <a:xfrm flipV="1">
              <a:off x="1079612" y="2751770"/>
              <a:ext cx="2880320" cy="775829"/>
              <a:chOff x="755576" y="1779662"/>
              <a:chExt cx="2880320" cy="360040"/>
            </a:xfrm>
          </p:grpSpPr>
          <p:cxnSp>
            <p:nvCxnSpPr>
              <p:cNvPr id="33" name="直接连接符 32"/>
              <p:cNvCxnSpPr/>
              <p:nvPr/>
            </p:nvCxnSpPr>
            <p:spPr>
              <a:xfrm>
                <a:off x="755576" y="1779662"/>
                <a:ext cx="1957772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/>
            </p:nvCxnSpPr>
            <p:spPr>
              <a:xfrm>
                <a:off x="2713348" y="1779662"/>
                <a:ext cx="922548" cy="36004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7" name="矩形 36"/>
          <p:cNvSpPr/>
          <p:nvPr/>
        </p:nvSpPr>
        <p:spPr>
          <a:xfrm>
            <a:off x="5788508" y="1171080"/>
            <a:ext cx="22398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1400" b="1" dirty="0" smtClean="0">
                <a:solidFill>
                  <a:srgbClr val="00B050"/>
                </a:solidFill>
                <a:latin typeface="+mj-ea"/>
                <a:ea typeface="+mj-ea"/>
              </a:rPr>
              <a:t>Table Size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188998" y="1637619"/>
            <a:ext cx="20405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100MB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，</a:t>
            </a: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1G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，</a:t>
            </a: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5G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，</a:t>
            </a: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100G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5788508" y="3514826"/>
            <a:ext cx="22398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400" b="1" dirty="0" smtClean="0">
                <a:solidFill>
                  <a:srgbClr val="95BC49"/>
                </a:solidFill>
                <a:latin typeface="+mj-ea"/>
                <a:ea typeface="+mj-ea"/>
              </a:rPr>
              <a:t>自定义项</a:t>
            </a:r>
            <a:endParaRPr lang="en-US" altLang="zh-CN" sz="1400" b="1" dirty="0" smtClean="0">
              <a:solidFill>
                <a:srgbClr val="95BC49"/>
              </a:solidFill>
              <a:latin typeface="+mj-ea"/>
              <a:ea typeface="+mj-ea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92339" y="2992299"/>
            <a:ext cx="1893393" cy="33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敏感库，敏感表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956237" y="2259305"/>
            <a:ext cx="11079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dirty="0" smtClean="0">
                <a:solidFill>
                  <a:srgbClr val="00B050"/>
                </a:solidFill>
              </a:rPr>
              <a:t>检查项</a:t>
            </a:r>
            <a:endParaRPr lang="zh-CN" altLang="en-US" sz="2400" dirty="0">
              <a:solidFill>
                <a:srgbClr val="00B050"/>
              </a:solidFill>
            </a:endParaRPr>
          </a:p>
        </p:txBody>
      </p:sp>
      <p:sp>
        <p:nvSpPr>
          <p:cNvPr id="42" name="弧形 41"/>
          <p:cNvSpPr/>
          <p:nvPr/>
        </p:nvSpPr>
        <p:spPr>
          <a:xfrm rot="16200000">
            <a:off x="3268097" y="1245544"/>
            <a:ext cx="2484276" cy="2484276"/>
          </a:xfrm>
          <a:prstGeom prst="arc">
            <a:avLst>
              <a:gd name="adj1" fmla="val 10802728"/>
              <a:gd name="adj2" fmla="val 16203320"/>
            </a:avLst>
          </a:prstGeom>
          <a:noFill/>
          <a:ln w="57150" cap="rnd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rgbClr val="BF3420"/>
              </a:solidFill>
            </a:endParaRPr>
          </a:p>
        </p:txBody>
      </p:sp>
      <p:sp>
        <p:nvSpPr>
          <p:cNvPr id="43" name="弧形 42"/>
          <p:cNvSpPr/>
          <p:nvPr/>
        </p:nvSpPr>
        <p:spPr>
          <a:xfrm rot="10800000">
            <a:off x="3268098" y="1245543"/>
            <a:ext cx="2484276" cy="2484276"/>
          </a:xfrm>
          <a:prstGeom prst="arc">
            <a:avLst>
              <a:gd name="adj1" fmla="val 10802728"/>
              <a:gd name="adj2" fmla="val 16203320"/>
            </a:avLst>
          </a:prstGeom>
          <a:noFill/>
          <a:ln w="57150" cap="rnd">
            <a:solidFill>
              <a:srgbClr val="95BC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rgbClr val="BF3420"/>
              </a:solidFill>
            </a:endParaRPr>
          </a:p>
        </p:txBody>
      </p:sp>
      <p:sp>
        <p:nvSpPr>
          <p:cNvPr id="44" name="弧形 43"/>
          <p:cNvSpPr/>
          <p:nvPr/>
        </p:nvSpPr>
        <p:spPr>
          <a:xfrm rot="5400000">
            <a:off x="3268097" y="1245543"/>
            <a:ext cx="2484276" cy="2484276"/>
          </a:xfrm>
          <a:prstGeom prst="arc">
            <a:avLst>
              <a:gd name="adj1" fmla="val 10802728"/>
              <a:gd name="adj2" fmla="val 16203320"/>
            </a:avLst>
          </a:prstGeom>
          <a:noFill/>
          <a:ln w="57150" cap="rnd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rgbClr val="BF34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251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DDL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 </a:t>
            </a:r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Filter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+mj-ea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735723"/>
              </p:ext>
            </p:extLst>
          </p:nvPr>
        </p:nvGraphicFramePr>
        <p:xfrm>
          <a:off x="1781690" y="771556"/>
          <a:ext cx="4320480" cy="3735408"/>
        </p:xfrm>
        <a:graphic>
          <a:graphicData uri="http://schemas.openxmlformats.org/drawingml/2006/table">
            <a:tbl>
              <a:tblPr/>
              <a:tblGrid>
                <a:gridCol w="1080120"/>
                <a:gridCol w="1080120"/>
                <a:gridCol w="1080120"/>
                <a:gridCol w="1080120"/>
              </a:tblGrid>
              <a:tr h="233463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dirty="0" err="1">
                          <a:solidFill>
                            <a:srgbClr val="333333"/>
                          </a:solidFill>
                          <a:effectLst/>
                        </a:rPr>
                        <a:t>roma</a:t>
                      </a:r>
                      <a:endParaRPr lang="en-US" sz="900" b="1" dirty="0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marL="47639" marR="71458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>
                          <a:solidFill>
                            <a:srgbClr val="333333"/>
                          </a:solidFill>
                          <a:effectLst/>
                        </a:rPr>
                        <a:t>qps</a:t>
                      </a:r>
                    </a:p>
                  </a:txBody>
                  <a:tcPr marL="47639" marR="71458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>
                          <a:solidFill>
                            <a:srgbClr val="333333"/>
                          </a:solidFill>
                          <a:effectLst/>
                        </a:rPr>
                        <a:t>table size</a:t>
                      </a:r>
                    </a:p>
                  </a:txBody>
                  <a:tcPr marL="47639" marR="71458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 b="1" dirty="0">
                          <a:solidFill>
                            <a:srgbClr val="333333"/>
                          </a:solidFill>
                          <a:effectLst/>
                        </a:rPr>
                        <a:t>执行类型</a:t>
                      </a:r>
                    </a:p>
                  </a:txBody>
                  <a:tcPr marL="47639" marR="71458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233463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>
                          <a:effectLst/>
                        </a:rPr>
                        <a:t>0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>
                          <a:effectLst/>
                        </a:rPr>
                        <a:t>&lt;1000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>
                          <a:effectLst/>
                        </a:rPr>
                        <a:t>&lt;5G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>
                          <a:effectLst/>
                        </a:rPr>
                        <a:t>开发可执行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463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>
                          <a:effectLst/>
                        </a:rPr>
                        <a:t>0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>
                          <a:effectLst/>
                        </a:rPr>
                        <a:t>&lt;1000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>
                          <a:effectLst/>
                        </a:rPr>
                        <a:t>5-50G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>
                          <a:effectLst/>
                        </a:rPr>
                        <a:t>DBA</a:t>
                      </a:r>
                      <a:r>
                        <a:rPr lang="zh-CN" altLang="en-US" sz="900">
                          <a:effectLst/>
                        </a:rPr>
                        <a:t>执行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463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>
                          <a:effectLst/>
                        </a:rPr>
                        <a:t>0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>
                          <a:effectLst/>
                        </a:rPr>
                        <a:t>&lt;1000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>
                          <a:effectLst/>
                        </a:rPr>
                        <a:t>&gt;50G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>
                          <a:effectLst/>
                        </a:rPr>
                        <a:t>凌晨执行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463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>
                          <a:effectLst/>
                        </a:rPr>
                        <a:t>0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>
                          <a:effectLst/>
                        </a:rPr>
                        <a:t>1000-3000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dirty="0">
                          <a:effectLst/>
                        </a:rPr>
                        <a:t>&lt;5G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>
                          <a:effectLst/>
                        </a:rPr>
                        <a:t>DBA</a:t>
                      </a:r>
                      <a:r>
                        <a:rPr lang="zh-CN" altLang="en-US" sz="900">
                          <a:effectLst/>
                        </a:rPr>
                        <a:t>执行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463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>
                          <a:effectLst/>
                        </a:rPr>
                        <a:t>0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>
                          <a:effectLst/>
                        </a:rPr>
                        <a:t>1000-3000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>
                          <a:effectLst/>
                        </a:rPr>
                        <a:t>&gt;5G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>
                          <a:effectLst/>
                        </a:rPr>
                        <a:t>凌晨执行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463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>
                          <a:effectLst/>
                        </a:rPr>
                        <a:t>0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>
                          <a:effectLst/>
                        </a:rPr>
                        <a:t>&gt;3000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>
                          <a:effectLst/>
                        </a:rPr>
                        <a:t>&lt;1G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>
                          <a:effectLst/>
                        </a:rPr>
                        <a:t>DBA</a:t>
                      </a:r>
                      <a:r>
                        <a:rPr lang="zh-CN" altLang="en-US" sz="900">
                          <a:effectLst/>
                        </a:rPr>
                        <a:t>执行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463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>
                          <a:effectLst/>
                        </a:rPr>
                        <a:t>0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>
                          <a:effectLst/>
                        </a:rPr>
                        <a:t>&gt;3000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>
                          <a:effectLst/>
                        </a:rPr>
                        <a:t>&gt;1G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>
                          <a:effectLst/>
                        </a:rPr>
                        <a:t>凌晨执行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463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zh-CN" altLang="en-US" sz="900">
                        <a:effectLst/>
                      </a:endParaRP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 dirty="0">
                          <a:effectLst/>
                        </a:rPr>
                        <a:t> 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>
                          <a:solidFill>
                            <a:srgbClr val="0000FF"/>
                          </a:solidFill>
                          <a:effectLst/>
                        </a:rPr>
                        <a:t>&gt;5G</a:t>
                      </a:r>
                      <a:endParaRPr lang="en-US" sz="900">
                        <a:effectLst/>
                      </a:endParaRP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>
                          <a:solidFill>
                            <a:srgbClr val="0000FF"/>
                          </a:solidFill>
                          <a:effectLst/>
                        </a:rPr>
                        <a:t>凌晨执行</a:t>
                      </a:r>
                      <a:endParaRPr lang="zh-CN" altLang="en-US" sz="900">
                        <a:effectLst/>
                      </a:endParaRP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463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zh-CN" altLang="en-US" sz="900">
                        <a:effectLst/>
                      </a:endParaRP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>
                          <a:effectLst/>
                        </a:rPr>
                        <a:t> 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>
                          <a:solidFill>
                            <a:srgbClr val="0000FF"/>
                          </a:solidFill>
                          <a:effectLst/>
                        </a:rPr>
                        <a:t>1-5G</a:t>
                      </a:r>
                      <a:endParaRPr lang="en-US" sz="900">
                        <a:effectLst/>
                      </a:endParaRP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dirty="0">
                          <a:solidFill>
                            <a:srgbClr val="0000FF"/>
                          </a:solidFill>
                          <a:effectLst/>
                        </a:rPr>
                        <a:t>DBA</a:t>
                      </a:r>
                      <a:r>
                        <a:rPr lang="zh-CN" altLang="en-US" sz="900" dirty="0">
                          <a:solidFill>
                            <a:srgbClr val="0000FF"/>
                          </a:solidFill>
                          <a:effectLst/>
                        </a:rPr>
                        <a:t>执行</a:t>
                      </a:r>
                      <a:endParaRPr lang="zh-CN" altLang="en-US" sz="900" dirty="0">
                        <a:effectLst/>
                      </a:endParaRP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463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zh-CN" altLang="en-US" sz="900">
                        <a:effectLst/>
                      </a:endParaRP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>
                          <a:solidFill>
                            <a:srgbClr val="0000FF"/>
                          </a:solidFill>
                          <a:effectLst/>
                        </a:rPr>
                        <a:t>&gt;3000</a:t>
                      </a:r>
                      <a:endParaRPr lang="zh-CN" altLang="en-US" sz="900">
                        <a:effectLst/>
                      </a:endParaRP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>
                          <a:effectLst/>
                        </a:rPr>
                        <a:t> 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>
                          <a:solidFill>
                            <a:srgbClr val="0000FF"/>
                          </a:solidFill>
                          <a:effectLst/>
                        </a:rPr>
                        <a:t>DBA</a:t>
                      </a:r>
                      <a:r>
                        <a:rPr lang="zh-CN" altLang="en-US" sz="900">
                          <a:solidFill>
                            <a:srgbClr val="0000FF"/>
                          </a:solidFill>
                          <a:effectLst/>
                        </a:rPr>
                        <a:t>执行</a:t>
                      </a:r>
                      <a:endParaRPr lang="zh-CN" altLang="en-US" sz="900">
                        <a:effectLst/>
                      </a:endParaRP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463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>
                          <a:solidFill>
                            <a:srgbClr val="0000FF"/>
                          </a:solidFill>
                          <a:effectLst/>
                        </a:rPr>
                        <a:t>1</a:t>
                      </a:r>
                      <a:endParaRPr lang="zh-CN" altLang="en-US" sz="900">
                        <a:effectLst/>
                      </a:endParaRP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900">
                          <a:solidFill>
                            <a:srgbClr val="0000FF"/>
                          </a:solidFill>
                          <a:effectLst/>
                        </a:rPr>
                        <a:t>&lt;1000</a:t>
                      </a:r>
                      <a:endParaRPr lang="zh-CN" altLang="en-US" sz="900">
                        <a:effectLst/>
                      </a:endParaRP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>
                          <a:solidFill>
                            <a:srgbClr val="0000FF"/>
                          </a:solidFill>
                          <a:effectLst/>
                        </a:rPr>
                        <a:t>&lt;1GB</a:t>
                      </a:r>
                      <a:endParaRPr lang="en-US" sz="900">
                        <a:effectLst/>
                      </a:endParaRP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>
                          <a:solidFill>
                            <a:srgbClr val="0000FF"/>
                          </a:solidFill>
                          <a:effectLst/>
                        </a:rPr>
                        <a:t>开发可执行</a:t>
                      </a:r>
                      <a:endParaRPr lang="zh-CN" altLang="en-US" sz="900">
                        <a:effectLst/>
                      </a:endParaRP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463"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>
                          <a:effectLst/>
                        </a:rPr>
                        <a:t> 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>
                          <a:effectLst/>
                        </a:rPr>
                        <a:t> 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>
                          <a:effectLst/>
                        </a:rPr>
                        <a:t> 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>
                          <a:effectLst/>
                        </a:rPr>
                        <a:t> 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463"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>
                          <a:effectLst/>
                        </a:rPr>
                        <a:t> 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>
                          <a:effectLst/>
                        </a:rPr>
                        <a:t> 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</a:rPr>
                        <a:t>&lt;100MB</a:t>
                      </a:r>
                      <a:endParaRPr lang="en-US" sz="900">
                        <a:effectLst/>
                      </a:endParaRP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>
                          <a:solidFill>
                            <a:srgbClr val="FF0000"/>
                          </a:solidFill>
                          <a:effectLst/>
                        </a:rPr>
                        <a:t>开发可执行</a:t>
                      </a:r>
                      <a:endParaRPr lang="zh-CN" altLang="en-US" sz="900">
                        <a:effectLst/>
                      </a:endParaRP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463"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>
                          <a:effectLst/>
                        </a:rPr>
                        <a:t> 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>
                          <a:effectLst/>
                        </a:rPr>
                        <a:t> 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</a:rPr>
                        <a:t>&gt;100G</a:t>
                      </a:r>
                      <a:endParaRPr lang="en-US" sz="900">
                        <a:effectLst/>
                      </a:endParaRP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>
                          <a:solidFill>
                            <a:srgbClr val="FF0000"/>
                          </a:solidFill>
                          <a:effectLst/>
                        </a:rPr>
                        <a:t>不可执行</a:t>
                      </a:r>
                      <a:endParaRPr lang="zh-CN" altLang="en-US" sz="900">
                        <a:effectLst/>
                      </a:endParaRP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463"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>
                          <a:effectLst/>
                        </a:rPr>
                        <a:t> 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>
                          <a:effectLst/>
                        </a:rPr>
                        <a:t> </a:t>
                      </a: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CN" altLang="en-US" sz="900">
                          <a:solidFill>
                            <a:srgbClr val="FF0000"/>
                          </a:solidFill>
                          <a:effectLst/>
                        </a:rPr>
                        <a:t>敏感库</a:t>
                      </a:r>
                      <a:endParaRPr lang="zh-CN" altLang="en-US" sz="900">
                        <a:effectLst/>
                      </a:endParaRP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</a:rPr>
                        <a:t>DBA</a:t>
                      </a:r>
                      <a:r>
                        <a:rPr lang="zh-CN" altLang="en-US" sz="900" dirty="0">
                          <a:solidFill>
                            <a:srgbClr val="FF0000"/>
                          </a:solidFill>
                          <a:effectLst/>
                        </a:rPr>
                        <a:t>执行</a:t>
                      </a:r>
                      <a:endParaRPr lang="zh-CN" altLang="en-US" sz="900" dirty="0">
                        <a:effectLst/>
                      </a:endParaRPr>
                    </a:p>
                  </a:txBody>
                  <a:tcPr marL="47639" marR="47639" marT="33347" marB="3334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7199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092459" y="1246789"/>
            <a:ext cx="3638327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rgbClr val="1A7BAE"/>
                </a:solidFill>
              </a:rPr>
              <a:t>背景</a:t>
            </a:r>
            <a:endParaRPr lang="zh-CN" altLang="en-US" sz="1600" dirty="0">
              <a:solidFill>
                <a:srgbClr val="1A7BAE"/>
              </a:solidFill>
            </a:endParaRPr>
          </a:p>
        </p:txBody>
      </p:sp>
      <p:sp>
        <p:nvSpPr>
          <p:cNvPr id="19" name="矩形 8"/>
          <p:cNvSpPr/>
          <p:nvPr/>
        </p:nvSpPr>
        <p:spPr>
          <a:xfrm>
            <a:off x="597404" y="1221600"/>
            <a:ext cx="478941" cy="388931"/>
          </a:xfrm>
          <a:custGeom>
            <a:avLst/>
            <a:gdLst/>
            <a:ahLst/>
            <a:cxnLst/>
            <a:rect l="l" t="t" r="r" b="b"/>
            <a:pathLst>
              <a:path w="855095" h="855095">
                <a:moveTo>
                  <a:pt x="805897" y="427546"/>
                </a:moveTo>
                <a:lnTo>
                  <a:pt x="855095" y="427546"/>
                </a:lnTo>
                <a:lnTo>
                  <a:pt x="855095" y="855095"/>
                </a:lnTo>
                <a:lnTo>
                  <a:pt x="427546" y="855095"/>
                </a:lnTo>
                <a:lnTo>
                  <a:pt x="427546" y="805897"/>
                </a:lnTo>
                <a:lnTo>
                  <a:pt x="805897" y="805897"/>
                </a:lnTo>
                <a:close/>
                <a:moveTo>
                  <a:pt x="0" y="0"/>
                </a:moveTo>
                <a:lnTo>
                  <a:pt x="427546" y="0"/>
                </a:lnTo>
                <a:lnTo>
                  <a:pt x="427546" y="49196"/>
                </a:lnTo>
                <a:lnTo>
                  <a:pt x="49196" y="49196"/>
                </a:lnTo>
                <a:lnTo>
                  <a:pt x="49196" y="427546"/>
                </a:lnTo>
                <a:lnTo>
                  <a:pt x="0" y="427546"/>
                </a:lnTo>
                <a:close/>
              </a:path>
            </a:pathLst>
          </a:cu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smtClean="0">
                <a:solidFill>
                  <a:srgbClr val="1A7BAE"/>
                </a:solidFill>
                <a:latin typeface="+mj-lt"/>
              </a:rPr>
              <a:t>01</a:t>
            </a:r>
            <a:endParaRPr lang="zh-CN" altLang="en-US" sz="1600">
              <a:solidFill>
                <a:srgbClr val="1A7BAE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99537" y="1970572"/>
            <a:ext cx="3638327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rgbClr val="95BC49"/>
                </a:solidFill>
              </a:rPr>
              <a:t>Inception</a:t>
            </a:r>
            <a:r>
              <a:rPr lang="zh-CN" altLang="en-US" sz="1600" dirty="0" smtClean="0">
                <a:solidFill>
                  <a:srgbClr val="95BC49"/>
                </a:solidFill>
              </a:rPr>
              <a:t>介绍</a:t>
            </a:r>
            <a:endParaRPr lang="zh-CN" altLang="en-US" sz="1600" dirty="0">
              <a:solidFill>
                <a:srgbClr val="95BC49"/>
              </a:solidFill>
            </a:endParaRPr>
          </a:p>
        </p:txBody>
      </p:sp>
      <p:sp>
        <p:nvSpPr>
          <p:cNvPr id="22" name="矩形 8"/>
          <p:cNvSpPr/>
          <p:nvPr/>
        </p:nvSpPr>
        <p:spPr>
          <a:xfrm>
            <a:off x="604482" y="1945383"/>
            <a:ext cx="478941" cy="388931"/>
          </a:xfrm>
          <a:custGeom>
            <a:avLst/>
            <a:gdLst/>
            <a:ahLst/>
            <a:cxnLst/>
            <a:rect l="l" t="t" r="r" b="b"/>
            <a:pathLst>
              <a:path w="855095" h="855095">
                <a:moveTo>
                  <a:pt x="805897" y="427546"/>
                </a:moveTo>
                <a:lnTo>
                  <a:pt x="855095" y="427546"/>
                </a:lnTo>
                <a:lnTo>
                  <a:pt x="855095" y="855095"/>
                </a:lnTo>
                <a:lnTo>
                  <a:pt x="427546" y="855095"/>
                </a:lnTo>
                <a:lnTo>
                  <a:pt x="427546" y="805897"/>
                </a:lnTo>
                <a:lnTo>
                  <a:pt x="805897" y="805897"/>
                </a:lnTo>
                <a:close/>
                <a:moveTo>
                  <a:pt x="0" y="0"/>
                </a:moveTo>
                <a:lnTo>
                  <a:pt x="427546" y="0"/>
                </a:lnTo>
                <a:lnTo>
                  <a:pt x="427546" y="49196"/>
                </a:lnTo>
                <a:lnTo>
                  <a:pt x="49196" y="49196"/>
                </a:lnTo>
                <a:lnTo>
                  <a:pt x="49196" y="427546"/>
                </a:lnTo>
                <a:lnTo>
                  <a:pt x="0" y="427546"/>
                </a:lnTo>
                <a:close/>
              </a:path>
            </a:pathLst>
          </a:custGeom>
          <a:solidFill>
            <a:srgbClr val="95BC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smtClean="0">
                <a:solidFill>
                  <a:srgbClr val="95BC49"/>
                </a:solidFill>
                <a:latin typeface="+mj-lt"/>
              </a:rPr>
              <a:t>02</a:t>
            </a:r>
            <a:endParaRPr lang="zh-CN" altLang="en-US" sz="1600">
              <a:solidFill>
                <a:srgbClr val="95BC49"/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06615" y="2686949"/>
            <a:ext cx="3638327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rgbClr val="FDA907"/>
                </a:solidFill>
              </a:rPr>
              <a:t>审核执行</a:t>
            </a:r>
            <a:r>
              <a:rPr lang="en-US" altLang="zh-CN" sz="1600" dirty="0" smtClean="0">
                <a:solidFill>
                  <a:srgbClr val="FDA907"/>
                </a:solidFill>
              </a:rPr>
              <a:t>SQL</a:t>
            </a:r>
            <a:endParaRPr lang="zh-CN" altLang="en-US" sz="1600" dirty="0">
              <a:solidFill>
                <a:srgbClr val="FDA907"/>
              </a:solidFill>
            </a:endParaRPr>
          </a:p>
        </p:txBody>
      </p:sp>
      <p:sp>
        <p:nvSpPr>
          <p:cNvPr id="24" name="矩形 8"/>
          <p:cNvSpPr/>
          <p:nvPr/>
        </p:nvSpPr>
        <p:spPr>
          <a:xfrm>
            <a:off x="611560" y="2661760"/>
            <a:ext cx="478941" cy="388931"/>
          </a:xfrm>
          <a:custGeom>
            <a:avLst/>
            <a:gdLst/>
            <a:ahLst/>
            <a:cxnLst/>
            <a:rect l="l" t="t" r="r" b="b"/>
            <a:pathLst>
              <a:path w="855095" h="855095">
                <a:moveTo>
                  <a:pt x="805897" y="427546"/>
                </a:moveTo>
                <a:lnTo>
                  <a:pt x="855095" y="427546"/>
                </a:lnTo>
                <a:lnTo>
                  <a:pt x="855095" y="855095"/>
                </a:lnTo>
                <a:lnTo>
                  <a:pt x="427546" y="855095"/>
                </a:lnTo>
                <a:lnTo>
                  <a:pt x="427546" y="805897"/>
                </a:lnTo>
                <a:lnTo>
                  <a:pt x="805897" y="805897"/>
                </a:lnTo>
                <a:close/>
                <a:moveTo>
                  <a:pt x="0" y="0"/>
                </a:moveTo>
                <a:lnTo>
                  <a:pt x="427546" y="0"/>
                </a:lnTo>
                <a:lnTo>
                  <a:pt x="427546" y="49196"/>
                </a:lnTo>
                <a:lnTo>
                  <a:pt x="49196" y="49196"/>
                </a:lnTo>
                <a:lnTo>
                  <a:pt x="49196" y="427546"/>
                </a:lnTo>
                <a:lnTo>
                  <a:pt x="0" y="427546"/>
                </a:lnTo>
                <a:close/>
              </a:path>
            </a:pathLst>
          </a:cu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smtClean="0">
                <a:solidFill>
                  <a:srgbClr val="FDA907"/>
                </a:solidFill>
                <a:latin typeface="+mj-lt"/>
              </a:rPr>
              <a:t>03</a:t>
            </a:r>
            <a:endParaRPr lang="zh-CN" altLang="en-US" sz="1600">
              <a:solidFill>
                <a:srgbClr val="FDA907"/>
              </a:solidFill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13693" y="3403326"/>
            <a:ext cx="3638327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rgbClr val="BF3420"/>
                </a:solidFill>
              </a:rPr>
              <a:t>回滚语句</a:t>
            </a:r>
            <a:endParaRPr lang="zh-CN" altLang="en-US" sz="1600" dirty="0">
              <a:solidFill>
                <a:srgbClr val="BF3420"/>
              </a:solidFill>
            </a:endParaRPr>
          </a:p>
        </p:txBody>
      </p:sp>
      <p:sp>
        <p:nvSpPr>
          <p:cNvPr id="27" name="矩形 8"/>
          <p:cNvSpPr/>
          <p:nvPr/>
        </p:nvSpPr>
        <p:spPr>
          <a:xfrm>
            <a:off x="618638" y="3378137"/>
            <a:ext cx="478941" cy="388931"/>
          </a:xfrm>
          <a:custGeom>
            <a:avLst/>
            <a:gdLst/>
            <a:ahLst/>
            <a:cxnLst/>
            <a:rect l="l" t="t" r="r" b="b"/>
            <a:pathLst>
              <a:path w="855095" h="855095">
                <a:moveTo>
                  <a:pt x="805897" y="427546"/>
                </a:moveTo>
                <a:lnTo>
                  <a:pt x="855095" y="427546"/>
                </a:lnTo>
                <a:lnTo>
                  <a:pt x="855095" y="855095"/>
                </a:lnTo>
                <a:lnTo>
                  <a:pt x="427546" y="855095"/>
                </a:lnTo>
                <a:lnTo>
                  <a:pt x="427546" y="805897"/>
                </a:lnTo>
                <a:lnTo>
                  <a:pt x="805897" y="805897"/>
                </a:lnTo>
                <a:close/>
                <a:moveTo>
                  <a:pt x="0" y="0"/>
                </a:moveTo>
                <a:lnTo>
                  <a:pt x="427546" y="0"/>
                </a:lnTo>
                <a:lnTo>
                  <a:pt x="427546" y="49196"/>
                </a:lnTo>
                <a:lnTo>
                  <a:pt x="49196" y="49196"/>
                </a:lnTo>
                <a:lnTo>
                  <a:pt x="49196" y="427546"/>
                </a:lnTo>
                <a:lnTo>
                  <a:pt x="0" y="427546"/>
                </a:lnTo>
                <a:close/>
              </a:path>
            </a:pathLst>
          </a:custGeom>
          <a:solidFill>
            <a:srgbClr val="BF3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smtClean="0">
                <a:solidFill>
                  <a:srgbClr val="BF3420"/>
                </a:solidFill>
                <a:latin typeface="+mj-lt"/>
              </a:rPr>
              <a:t>04</a:t>
            </a:r>
            <a:endParaRPr lang="zh-CN" altLang="en-US" sz="1600">
              <a:solidFill>
                <a:srgbClr val="BF3420"/>
              </a:solidFill>
              <a:latin typeface="+mj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4887036" y="0"/>
            <a:ext cx="4256964" cy="5143500"/>
            <a:chOff x="566555" y="877035"/>
            <a:chExt cx="2340260" cy="164545"/>
          </a:xfrm>
        </p:grpSpPr>
        <p:sp>
          <p:nvSpPr>
            <p:cNvPr id="12" name="矩形 11"/>
            <p:cNvSpPr/>
            <p:nvPr/>
          </p:nvSpPr>
          <p:spPr>
            <a:xfrm>
              <a:off x="566555" y="877035"/>
              <a:ext cx="585065" cy="164545"/>
            </a:xfrm>
            <a:prstGeom prst="rect">
              <a:avLst/>
            </a:prstGeom>
            <a:solidFill>
              <a:srgbClr val="1A7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1151620" y="877035"/>
              <a:ext cx="585065" cy="164545"/>
            </a:xfrm>
            <a:prstGeom prst="rect">
              <a:avLst/>
            </a:prstGeom>
            <a:solidFill>
              <a:srgbClr val="95BC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1736685" y="877035"/>
              <a:ext cx="585065" cy="164545"/>
            </a:xfrm>
            <a:prstGeom prst="rect">
              <a:avLst/>
            </a:prstGeom>
            <a:solidFill>
              <a:srgbClr val="FDA9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2321750" y="877035"/>
              <a:ext cx="585065" cy="164545"/>
            </a:xfrm>
            <a:prstGeom prst="rect">
              <a:avLst/>
            </a:prstGeom>
            <a:solidFill>
              <a:srgbClr val="BF3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矩形 1"/>
          <p:cNvSpPr/>
          <p:nvPr/>
        </p:nvSpPr>
        <p:spPr>
          <a:xfrm>
            <a:off x="4887036" y="1997305"/>
            <a:ext cx="4256964" cy="926956"/>
          </a:xfrm>
          <a:prstGeom prst="rect">
            <a:avLst/>
          </a:prstGeom>
          <a:solidFill>
            <a:schemeClr val="tx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smtClean="0">
                <a:solidFill>
                  <a:schemeClr val="bg1"/>
                </a:solidFill>
                <a:latin typeface="+mj-lt"/>
              </a:rPr>
              <a:t>CONTENT</a:t>
            </a:r>
            <a:endParaRPr lang="zh-CN" altLang="en-US" sz="320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861318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DDL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 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执行方式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+mj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6725" y="681540"/>
            <a:ext cx="6500017" cy="4225379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914980" y="996575"/>
            <a:ext cx="461665" cy="26552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 smtClean="0"/>
              <a:t>原来执行方式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38855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DDL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 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执行方式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+mj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746" y="771550"/>
            <a:ext cx="4050450" cy="369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2036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Meta Data Lock Monitor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+mj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637" y="726545"/>
            <a:ext cx="4878675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726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DDL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校验执行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+mj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817"/>
            <a:ext cx="9144000" cy="355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6832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4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" y="2166704"/>
            <a:ext cx="9144000" cy="45005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6495" y="-1433695"/>
            <a:ext cx="3515706" cy="8094524"/>
          </a:xfrm>
          <a:prstGeom prst="rect">
            <a:avLst/>
          </a:prstGeom>
          <a:noFill/>
          <a:effectLst>
            <a:outerShdw blurRad="165100" dist="76200" dir="1200000" algn="tl" rotWithShape="0">
              <a:prstClr val="black">
                <a:alpha val="1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zh-CN" sz="52000" smtClean="0">
                <a:solidFill>
                  <a:schemeClr val="bg1"/>
                </a:solidFill>
                <a:latin typeface="+mj-lt"/>
              </a:rPr>
              <a:t>4</a:t>
            </a:r>
            <a:endParaRPr lang="zh-CN" altLang="en-US" sz="520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79089" y="2155090"/>
            <a:ext cx="5178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2400" dirty="0" smtClean="0">
                <a:solidFill>
                  <a:schemeClr val="bg1"/>
                </a:solidFill>
              </a:rPr>
              <a:t>回滚语句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6206381" y="1397264"/>
            <a:ext cx="25510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altLang="zh-CN" sz="4400" dirty="0">
                <a:solidFill>
                  <a:schemeClr val="bg1"/>
                </a:solidFill>
                <a:latin typeface="Impact"/>
              </a:rPr>
              <a:t>PART </a:t>
            </a:r>
            <a:r>
              <a:rPr lang="en-US" altLang="zh-CN" sz="4400" dirty="0" smtClean="0">
                <a:solidFill>
                  <a:schemeClr val="bg1"/>
                </a:solidFill>
                <a:latin typeface="Impact"/>
              </a:rPr>
              <a:t>FOUR</a:t>
            </a:r>
            <a:endParaRPr lang="zh-CN" altLang="en-US" sz="4400" dirty="0">
              <a:solidFill>
                <a:schemeClr val="bg1"/>
              </a:solidFill>
              <a:latin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26817296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Inception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备份功能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+mj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76156" y="996575"/>
            <a:ext cx="7133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err="1"/>
              <a:t>inception_remote_backup_host</a:t>
            </a:r>
            <a:r>
              <a:rPr lang="en-US" altLang="zh-CN" dirty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err="1"/>
              <a:t>inception_remote_backup_port</a:t>
            </a:r>
            <a:r>
              <a:rPr lang="en-US" altLang="zh-CN" dirty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err="1"/>
              <a:t>inception_remote_system_user</a:t>
            </a:r>
            <a:r>
              <a:rPr lang="en-US" altLang="zh-CN" dirty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err="1"/>
              <a:t>inception_remote_system_password</a:t>
            </a:r>
            <a:r>
              <a:rPr lang="en-US" altLang="zh-CN" dirty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644043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Inception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备份功能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+mj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5785"/>
            <a:ext cx="9144000" cy="3591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8735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2443344" y="2301720"/>
            <a:ext cx="4256964" cy="69124"/>
            <a:chOff x="566555" y="877035"/>
            <a:chExt cx="2340260" cy="164545"/>
          </a:xfrm>
        </p:grpSpPr>
        <p:sp>
          <p:nvSpPr>
            <p:cNvPr id="20" name="矩形 19"/>
            <p:cNvSpPr/>
            <p:nvPr/>
          </p:nvSpPr>
          <p:spPr>
            <a:xfrm>
              <a:off x="566555" y="877035"/>
              <a:ext cx="585065" cy="164545"/>
            </a:xfrm>
            <a:prstGeom prst="rect">
              <a:avLst/>
            </a:prstGeom>
            <a:solidFill>
              <a:srgbClr val="1A7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1151620" y="877035"/>
              <a:ext cx="585065" cy="164545"/>
            </a:xfrm>
            <a:prstGeom prst="rect">
              <a:avLst/>
            </a:prstGeom>
            <a:solidFill>
              <a:srgbClr val="95BC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1736685" y="877035"/>
              <a:ext cx="585065" cy="164545"/>
            </a:xfrm>
            <a:prstGeom prst="rect">
              <a:avLst/>
            </a:prstGeom>
            <a:solidFill>
              <a:srgbClr val="FDA9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 22"/>
            <p:cNvSpPr/>
            <p:nvPr/>
          </p:nvSpPr>
          <p:spPr>
            <a:xfrm>
              <a:off x="2321750" y="877035"/>
              <a:ext cx="585065" cy="164545"/>
            </a:xfrm>
            <a:prstGeom prst="rect">
              <a:avLst/>
            </a:prstGeom>
            <a:solidFill>
              <a:srgbClr val="BF3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623999" y="1755256"/>
            <a:ext cx="5895655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solidFill>
                  <a:srgbClr val="1A7BAE"/>
                </a:solidFill>
              </a:rPr>
              <a:t>THANKS</a:t>
            </a:r>
            <a:r>
              <a:rPr lang="en-US" altLang="zh-CN" sz="2800" dirty="0" smtClean="0">
                <a:solidFill>
                  <a:srgbClr val="BF3420"/>
                </a:solidFill>
              </a:rPr>
              <a:t> </a:t>
            </a:r>
            <a:r>
              <a:rPr lang="en-US" altLang="zh-CN" sz="2800" dirty="0" smtClean="0">
                <a:solidFill>
                  <a:srgbClr val="95BC49"/>
                </a:solidFill>
              </a:rPr>
              <a:t>FOR</a:t>
            </a:r>
            <a:r>
              <a:rPr lang="zh-CN" altLang="en-US" sz="2800" dirty="0" smtClean="0">
                <a:solidFill>
                  <a:srgbClr val="1A7BAE"/>
                </a:solidFill>
              </a:rPr>
              <a:t> </a:t>
            </a:r>
            <a:r>
              <a:rPr lang="en-US" altLang="zh-CN" sz="2800" dirty="0" smtClean="0">
                <a:solidFill>
                  <a:srgbClr val="FDA907"/>
                </a:solidFill>
              </a:rPr>
              <a:t>YOUR</a:t>
            </a:r>
            <a:r>
              <a:rPr lang="en-US" altLang="zh-CN" sz="2800" dirty="0" smtClean="0">
                <a:solidFill>
                  <a:srgbClr val="1A7BAE"/>
                </a:solidFill>
              </a:rPr>
              <a:t> </a:t>
            </a:r>
            <a:r>
              <a:rPr lang="en-US" altLang="zh-CN" sz="2800" dirty="0" smtClean="0">
                <a:solidFill>
                  <a:srgbClr val="BF3420"/>
                </a:solidFill>
              </a:rPr>
              <a:t>WATCHING</a:t>
            </a:r>
          </a:p>
        </p:txBody>
      </p:sp>
    </p:spTree>
    <p:extLst>
      <p:ext uri="{BB962C8B-B14F-4D97-AF65-F5344CB8AC3E}">
        <p14:creationId xmlns:p14="http://schemas.microsoft.com/office/powerpoint/2010/main" val="30460224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7B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" y="2166704"/>
            <a:ext cx="9144000" cy="450051"/>
          </a:xfrm>
          <a:prstGeom prst="rect">
            <a:avLst/>
          </a:prstGeom>
          <a:solidFill>
            <a:srgbClr val="1D8A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6495" y="-1433695"/>
            <a:ext cx="2723823" cy="8094524"/>
          </a:xfrm>
          <a:prstGeom prst="rect">
            <a:avLst/>
          </a:prstGeom>
          <a:noFill/>
          <a:effectLst>
            <a:outerShdw blurRad="165100" dist="76200" dir="1200000" algn="tl" rotWithShape="0">
              <a:prstClr val="black">
                <a:alpha val="1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zh-CN" sz="52000">
                <a:solidFill>
                  <a:schemeClr val="bg1"/>
                </a:solidFill>
                <a:latin typeface="+mj-lt"/>
              </a:rPr>
              <a:t>1</a:t>
            </a:r>
            <a:endParaRPr lang="zh-CN" altLang="en-US" sz="520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79089" y="2155090"/>
            <a:ext cx="5178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2400" dirty="0" smtClean="0">
                <a:solidFill>
                  <a:schemeClr val="bg1"/>
                </a:solidFill>
              </a:rPr>
              <a:t>背景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6504541" y="1397264"/>
            <a:ext cx="22529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altLang="zh-CN" sz="4400">
                <a:solidFill>
                  <a:schemeClr val="bg1"/>
                </a:solidFill>
                <a:latin typeface="Impact"/>
              </a:rPr>
              <a:t>PART ONE</a:t>
            </a:r>
            <a:endParaRPr lang="zh-CN" altLang="en-US" sz="4400">
              <a:solidFill>
                <a:schemeClr val="bg1"/>
              </a:solidFill>
              <a:latin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11783521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椭圆 8"/>
          <p:cNvSpPr/>
          <p:nvPr/>
        </p:nvSpPr>
        <p:spPr>
          <a:xfrm>
            <a:off x="701570" y="1131590"/>
            <a:ext cx="1710187" cy="1710187"/>
          </a:xfrm>
          <a:prstGeom prst="ellipse">
            <a:avLst/>
          </a:pr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zh-CN" altLang="en-US" b="1" dirty="0" smtClean="0">
                <a:solidFill>
                  <a:schemeClr val="bg1"/>
                </a:solidFill>
              </a:rPr>
              <a:t>数据订正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646842" y="1131592"/>
            <a:ext cx="1710187" cy="1710187"/>
          </a:xfrm>
          <a:prstGeom prst="ellipse">
            <a:avLst/>
          </a:pr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zh-CN" altLang="en-US" b="1" dirty="0" smtClean="0">
                <a:solidFill>
                  <a:schemeClr val="bg1"/>
                </a:solidFill>
              </a:rPr>
              <a:t>任务来源多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背景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+mj-ea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2674206" y="1131591"/>
            <a:ext cx="1710187" cy="1710187"/>
          </a:xfrm>
          <a:prstGeom prst="ellipse">
            <a:avLst/>
          </a:pr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zh-CN" altLang="en-US" b="1" dirty="0" smtClean="0">
                <a:solidFill>
                  <a:schemeClr val="bg1"/>
                </a:solidFill>
              </a:rPr>
              <a:t>表结构不规范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619478" y="1131593"/>
            <a:ext cx="1710187" cy="1710187"/>
          </a:xfrm>
          <a:prstGeom prst="ellipse">
            <a:avLst/>
          </a:pr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zh-CN" altLang="en-US" b="1" dirty="0" smtClean="0">
                <a:solidFill>
                  <a:schemeClr val="bg1"/>
                </a:solidFill>
              </a:rPr>
              <a:t>人工校验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01570" y="3083934"/>
            <a:ext cx="171018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大量订正数据需求，时间碎片化，重复执行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674206" y="3083934"/>
            <a:ext cx="171018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主键不是</a:t>
            </a:r>
            <a:r>
              <a:rPr lang="en-US" altLang="zh-CN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int,bigint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，没注释，字符集。。</a:t>
            </a:r>
            <a:endParaRPr lang="en-US" altLang="zh-CN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646842" y="3083934"/>
            <a:ext cx="1710187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QQ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，邮件，如何审核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619478" y="3083934"/>
            <a:ext cx="171018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SQL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太多，</a:t>
            </a:r>
            <a:r>
              <a:rPr lang="en-US" altLang="zh-CN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DBA</a:t>
            </a:r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眼睛看花，找不到语法错误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80057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" y="2166704"/>
            <a:ext cx="9144000" cy="45005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6495" y="-1433695"/>
            <a:ext cx="3531736" cy="8094524"/>
          </a:xfrm>
          <a:prstGeom prst="rect">
            <a:avLst/>
          </a:prstGeom>
          <a:noFill/>
          <a:effectLst>
            <a:outerShdw blurRad="165100" dist="76200" dir="1200000" algn="tl" rotWithShape="0">
              <a:prstClr val="black">
                <a:alpha val="1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zh-CN" sz="52000" smtClean="0">
                <a:solidFill>
                  <a:schemeClr val="bg1"/>
                </a:solidFill>
                <a:latin typeface="+mj-lt"/>
              </a:rPr>
              <a:t>2</a:t>
            </a:r>
            <a:endParaRPr lang="zh-CN" altLang="en-US" sz="520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79089" y="2155090"/>
            <a:ext cx="5178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2400" dirty="0" smtClean="0">
                <a:solidFill>
                  <a:schemeClr val="bg1"/>
                </a:solidFill>
              </a:rPr>
              <a:t>Inception</a:t>
            </a:r>
            <a:r>
              <a:rPr lang="zh-CN" altLang="en-US" sz="2400" dirty="0" smtClean="0">
                <a:solidFill>
                  <a:schemeClr val="bg1"/>
                </a:solidFill>
              </a:rPr>
              <a:t>介绍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6312629" y="1397264"/>
            <a:ext cx="24448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altLang="zh-CN" sz="4400" dirty="0">
                <a:solidFill>
                  <a:schemeClr val="bg1"/>
                </a:solidFill>
                <a:latin typeface="Impact"/>
              </a:rPr>
              <a:t>PART </a:t>
            </a:r>
            <a:r>
              <a:rPr lang="en-US" altLang="zh-CN" sz="4400" dirty="0" smtClean="0">
                <a:solidFill>
                  <a:schemeClr val="bg1"/>
                </a:solidFill>
                <a:latin typeface="Impact"/>
              </a:rPr>
              <a:t>TWO</a:t>
            </a:r>
            <a:endParaRPr lang="zh-CN" altLang="en-US" sz="4400" dirty="0">
              <a:solidFill>
                <a:schemeClr val="bg1"/>
              </a:solidFill>
              <a:latin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19668887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Inception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功能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+mj-ea"/>
            </a:endParaRPr>
          </a:p>
        </p:txBody>
      </p:sp>
      <p:grpSp>
        <p:nvGrpSpPr>
          <p:cNvPr id="18" name="组合 17"/>
          <p:cNvGrpSpPr/>
          <p:nvPr/>
        </p:nvGrpSpPr>
        <p:grpSpPr>
          <a:xfrm rot="2700000">
            <a:off x="2952420" y="883029"/>
            <a:ext cx="3167307" cy="3197576"/>
            <a:chOff x="1932258" y="760102"/>
            <a:chExt cx="3767315" cy="3803318"/>
          </a:xfrm>
        </p:grpSpPr>
        <p:sp>
          <p:nvSpPr>
            <p:cNvPr id="19" name="椭圆 168"/>
            <p:cNvSpPr/>
            <p:nvPr/>
          </p:nvSpPr>
          <p:spPr>
            <a:xfrm>
              <a:off x="2710236" y="760102"/>
              <a:ext cx="2207694" cy="2207693"/>
            </a:xfrm>
            <a:custGeom>
              <a:avLst/>
              <a:gdLst/>
              <a:ahLst/>
              <a:cxnLst/>
              <a:rect l="l" t="t" r="r" b="b"/>
              <a:pathLst>
                <a:path w="2207694" h="2207694">
                  <a:moveTo>
                    <a:pt x="1240201" y="2198410"/>
                  </a:moveTo>
                  <a:cubicBezTo>
                    <a:pt x="1195601" y="2204855"/>
                    <a:pt x="1150057" y="2207694"/>
                    <a:pt x="1103851" y="2207694"/>
                  </a:cubicBezTo>
                  <a:close/>
                  <a:moveTo>
                    <a:pt x="1396176" y="2167304"/>
                  </a:moveTo>
                  <a:cubicBezTo>
                    <a:pt x="1355911" y="2179613"/>
                    <a:pt x="1314389" y="2188486"/>
                    <a:pt x="1271865" y="2193577"/>
                  </a:cubicBezTo>
                  <a:close/>
                  <a:moveTo>
                    <a:pt x="7872" y="976750"/>
                  </a:moveTo>
                  <a:lnTo>
                    <a:pt x="1" y="1103847"/>
                  </a:lnTo>
                  <a:cubicBezTo>
                    <a:pt x="1" y="1713485"/>
                    <a:pt x="494210" y="2207694"/>
                    <a:pt x="1103848" y="2207694"/>
                  </a:cubicBezTo>
                  <a:cubicBezTo>
                    <a:pt x="494209" y="2207694"/>
                    <a:pt x="0" y="1713485"/>
                    <a:pt x="0" y="1103847"/>
                  </a:cubicBezTo>
                  <a:cubicBezTo>
                    <a:pt x="0" y="1060839"/>
                    <a:pt x="2460" y="1018405"/>
                    <a:pt x="7872" y="976750"/>
                  </a:cubicBezTo>
                  <a:close/>
                  <a:moveTo>
                    <a:pt x="1103847" y="0"/>
                  </a:moveTo>
                  <a:cubicBezTo>
                    <a:pt x="1713485" y="0"/>
                    <a:pt x="2207694" y="494209"/>
                    <a:pt x="2207694" y="1103847"/>
                  </a:cubicBezTo>
                  <a:cubicBezTo>
                    <a:pt x="2207694" y="1612162"/>
                    <a:pt x="1864110" y="2040229"/>
                    <a:pt x="1396188" y="2167301"/>
                  </a:cubicBezTo>
                  <a:cubicBezTo>
                    <a:pt x="1418536" y="2082435"/>
                    <a:pt x="1429716" y="1993353"/>
                    <a:pt x="1429716" y="1901660"/>
                  </a:cubicBezTo>
                  <a:cubicBezTo>
                    <a:pt x="1429716" y="1292022"/>
                    <a:pt x="935507" y="797813"/>
                    <a:pt x="325869" y="797813"/>
                  </a:cubicBezTo>
                  <a:cubicBezTo>
                    <a:pt x="224547" y="797813"/>
                    <a:pt x="126413" y="811464"/>
                    <a:pt x="33529" y="838206"/>
                  </a:cubicBezTo>
                  <a:cubicBezTo>
                    <a:pt x="23934" y="874644"/>
                    <a:pt x="16397" y="911859"/>
                    <a:pt x="11973" y="949877"/>
                  </a:cubicBezTo>
                  <a:cubicBezTo>
                    <a:pt x="85667" y="413031"/>
                    <a:pt x="546523" y="0"/>
                    <a:pt x="1103847" y="0"/>
                  </a:cubicBezTo>
                  <a:close/>
                </a:path>
              </a:pathLst>
            </a:custGeom>
            <a:solidFill>
              <a:srgbClr val="6EA8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61"/>
            <p:cNvSpPr/>
            <p:nvPr/>
          </p:nvSpPr>
          <p:spPr>
            <a:xfrm>
              <a:off x="1932258" y="1557914"/>
              <a:ext cx="2207690" cy="2207691"/>
            </a:xfrm>
            <a:custGeom>
              <a:avLst/>
              <a:gdLst/>
              <a:ahLst/>
              <a:cxnLst/>
              <a:rect l="l" t="t" r="r" b="b"/>
              <a:pathLst>
                <a:path w="2207690" h="2207691">
                  <a:moveTo>
                    <a:pt x="967503" y="2198411"/>
                  </a:moveTo>
                  <a:lnTo>
                    <a:pt x="1103795" y="2207691"/>
                  </a:lnTo>
                  <a:cubicBezTo>
                    <a:pt x="1057608" y="2207692"/>
                    <a:pt x="1012085" y="2204853"/>
                    <a:pt x="967503" y="2198411"/>
                  </a:cubicBezTo>
                  <a:close/>
                  <a:moveTo>
                    <a:pt x="811529" y="2167307"/>
                  </a:moveTo>
                  <a:lnTo>
                    <a:pt x="935821" y="2193576"/>
                  </a:lnTo>
                  <a:cubicBezTo>
                    <a:pt x="893304" y="2188486"/>
                    <a:pt x="851788" y="2179614"/>
                    <a:pt x="811529" y="2167307"/>
                  </a:cubicBezTo>
                  <a:close/>
                  <a:moveTo>
                    <a:pt x="2199826" y="976772"/>
                  </a:moveTo>
                  <a:cubicBezTo>
                    <a:pt x="2205232" y="1018393"/>
                    <a:pt x="2207691" y="1060793"/>
                    <a:pt x="2207690" y="1103766"/>
                  </a:cubicBezTo>
                  <a:close/>
                  <a:moveTo>
                    <a:pt x="2174170" y="838223"/>
                  </a:moveTo>
                  <a:cubicBezTo>
                    <a:pt x="2184491" y="874470"/>
                    <a:pt x="2191713" y="911752"/>
                    <a:pt x="2195714" y="949832"/>
                  </a:cubicBezTo>
                  <a:close/>
                  <a:moveTo>
                    <a:pt x="1103847" y="0"/>
                  </a:moveTo>
                  <a:cubicBezTo>
                    <a:pt x="1621792" y="0"/>
                    <a:pt x="2056420" y="356726"/>
                    <a:pt x="2174166" y="838207"/>
                  </a:cubicBezTo>
                  <a:cubicBezTo>
                    <a:pt x="2081282" y="811466"/>
                    <a:pt x="1983150" y="797814"/>
                    <a:pt x="1881827" y="797814"/>
                  </a:cubicBezTo>
                  <a:cubicBezTo>
                    <a:pt x="1272189" y="797814"/>
                    <a:pt x="777980" y="1292023"/>
                    <a:pt x="777980" y="1901661"/>
                  </a:cubicBezTo>
                  <a:cubicBezTo>
                    <a:pt x="777980" y="1993354"/>
                    <a:pt x="789160" y="2082435"/>
                    <a:pt x="811508" y="2167301"/>
                  </a:cubicBezTo>
                  <a:cubicBezTo>
                    <a:pt x="343585" y="2040230"/>
                    <a:pt x="0" y="1612163"/>
                    <a:pt x="0" y="1103847"/>
                  </a:cubicBezTo>
                  <a:cubicBezTo>
                    <a:pt x="0" y="494209"/>
                    <a:pt x="494209" y="0"/>
                    <a:pt x="1103847" y="0"/>
                  </a:cubicBezTo>
                  <a:close/>
                </a:path>
              </a:pathLst>
            </a:cu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椭圆 162"/>
            <p:cNvSpPr/>
            <p:nvPr/>
          </p:nvSpPr>
          <p:spPr>
            <a:xfrm>
              <a:off x="3491879" y="1557914"/>
              <a:ext cx="2207694" cy="2207693"/>
            </a:xfrm>
            <a:custGeom>
              <a:avLst/>
              <a:gdLst/>
              <a:ahLst/>
              <a:cxnLst/>
              <a:rect l="l" t="t" r="r" b="b"/>
              <a:pathLst>
                <a:path w="2207694" h="2207694">
                  <a:moveTo>
                    <a:pt x="1269814" y="13804"/>
                  </a:moveTo>
                  <a:cubicBezTo>
                    <a:pt x="1800820" y="92567"/>
                    <a:pt x="2207694" y="550692"/>
                    <a:pt x="2207694" y="1103847"/>
                  </a:cubicBezTo>
                  <a:cubicBezTo>
                    <a:pt x="2207694" y="1713485"/>
                    <a:pt x="1713485" y="2207694"/>
                    <a:pt x="1103847" y="2207694"/>
                  </a:cubicBezTo>
                  <a:cubicBezTo>
                    <a:pt x="546709" y="2207694"/>
                    <a:pt x="85975" y="1794939"/>
                    <a:pt x="12055" y="1258354"/>
                  </a:cubicBezTo>
                  <a:lnTo>
                    <a:pt x="33789" y="1370498"/>
                  </a:lnTo>
                  <a:cubicBezTo>
                    <a:pt x="125494" y="1396610"/>
                    <a:pt x="222299" y="1409882"/>
                    <a:pt x="322205" y="1409882"/>
                  </a:cubicBezTo>
                  <a:cubicBezTo>
                    <a:pt x="931843" y="1409882"/>
                    <a:pt x="1426052" y="915673"/>
                    <a:pt x="1426052" y="306035"/>
                  </a:cubicBezTo>
                  <a:cubicBezTo>
                    <a:pt x="1426052" y="213979"/>
                    <a:pt x="1414784" y="124554"/>
                    <a:pt x="1392265" y="39385"/>
                  </a:cubicBezTo>
                  <a:cubicBezTo>
                    <a:pt x="1352416" y="28038"/>
                    <a:pt x="1311604" y="19116"/>
                    <a:pt x="1269814" y="13804"/>
                  </a:cubicBezTo>
                  <a:close/>
                  <a:moveTo>
                    <a:pt x="1103847" y="0"/>
                  </a:moveTo>
                  <a:cubicBezTo>
                    <a:pt x="1149577" y="0"/>
                    <a:pt x="1194657" y="2781"/>
                    <a:pt x="1238818" y="9073"/>
                  </a:cubicBezTo>
                  <a:lnTo>
                    <a:pt x="1103848" y="1"/>
                  </a:lnTo>
                  <a:cubicBezTo>
                    <a:pt x="494210" y="1"/>
                    <a:pt x="1" y="494210"/>
                    <a:pt x="1" y="1103848"/>
                  </a:cubicBezTo>
                  <a:cubicBezTo>
                    <a:pt x="1" y="1146981"/>
                    <a:pt x="2475" y="1189536"/>
                    <a:pt x="7924" y="1231287"/>
                  </a:cubicBezTo>
                  <a:cubicBezTo>
                    <a:pt x="2473" y="1189523"/>
                    <a:pt x="0" y="1146974"/>
                    <a:pt x="0" y="1103847"/>
                  </a:cubicBezTo>
                  <a:cubicBezTo>
                    <a:pt x="0" y="494209"/>
                    <a:pt x="494209" y="0"/>
                    <a:pt x="1103847" y="0"/>
                  </a:cubicBezTo>
                  <a:close/>
                </a:path>
              </a:pathLst>
            </a:custGeom>
            <a:solidFill>
              <a:srgbClr val="9EC1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椭圆 163"/>
            <p:cNvSpPr/>
            <p:nvPr/>
          </p:nvSpPr>
          <p:spPr>
            <a:xfrm>
              <a:off x="2710237" y="2355728"/>
              <a:ext cx="2207690" cy="2207692"/>
            </a:xfrm>
            <a:custGeom>
              <a:avLst/>
              <a:gdLst/>
              <a:ahLst/>
              <a:cxnLst/>
              <a:rect l="l" t="t" r="r" b="b"/>
              <a:pathLst>
                <a:path w="2207690" h="2207692">
                  <a:moveTo>
                    <a:pt x="2195631" y="1258405"/>
                  </a:moveTo>
                  <a:cubicBezTo>
                    <a:pt x="2191595" y="1296645"/>
                    <a:pt x="2184315" y="1334081"/>
                    <a:pt x="2173913" y="1370472"/>
                  </a:cubicBezTo>
                  <a:close/>
                  <a:moveTo>
                    <a:pt x="2207690" y="1103924"/>
                  </a:moveTo>
                  <a:cubicBezTo>
                    <a:pt x="2207691" y="1147015"/>
                    <a:pt x="2205219" y="1189529"/>
                    <a:pt x="2199774" y="1231259"/>
                  </a:cubicBezTo>
                  <a:close/>
                  <a:moveTo>
                    <a:pt x="815432" y="39382"/>
                  </a:moveTo>
                  <a:cubicBezTo>
                    <a:pt x="792913" y="124550"/>
                    <a:pt x="781644" y="213975"/>
                    <a:pt x="781644" y="306031"/>
                  </a:cubicBezTo>
                  <a:cubicBezTo>
                    <a:pt x="781644" y="915669"/>
                    <a:pt x="1275853" y="1409878"/>
                    <a:pt x="1885491" y="1409878"/>
                  </a:cubicBezTo>
                  <a:cubicBezTo>
                    <a:pt x="1985397" y="1409878"/>
                    <a:pt x="2082202" y="1396606"/>
                    <a:pt x="2173907" y="1370494"/>
                  </a:cubicBezTo>
                  <a:cubicBezTo>
                    <a:pt x="2055810" y="1851467"/>
                    <a:pt x="1621429" y="2207692"/>
                    <a:pt x="1103847" y="2207692"/>
                  </a:cubicBezTo>
                  <a:cubicBezTo>
                    <a:pt x="494209" y="2207692"/>
                    <a:pt x="0" y="1713483"/>
                    <a:pt x="0" y="1103845"/>
                  </a:cubicBezTo>
                  <a:cubicBezTo>
                    <a:pt x="0" y="594112"/>
                    <a:pt x="345503" y="165076"/>
                    <a:pt x="815432" y="39382"/>
                  </a:cubicBezTo>
                  <a:close/>
                  <a:moveTo>
                    <a:pt x="937859" y="13805"/>
                  </a:moveTo>
                  <a:lnTo>
                    <a:pt x="815433" y="39382"/>
                  </a:lnTo>
                  <a:cubicBezTo>
                    <a:pt x="855095" y="27337"/>
                    <a:pt x="895991" y="18718"/>
                    <a:pt x="937859" y="13805"/>
                  </a:cubicBezTo>
                  <a:close/>
                  <a:moveTo>
                    <a:pt x="1103792" y="1"/>
                  </a:moveTo>
                  <a:lnTo>
                    <a:pt x="968896" y="9068"/>
                  </a:lnTo>
                  <a:cubicBezTo>
                    <a:pt x="1013034" y="2780"/>
                    <a:pt x="1058088" y="0"/>
                    <a:pt x="1103792" y="1"/>
                  </a:cubicBezTo>
                  <a:close/>
                </a:path>
              </a:pathLst>
            </a:custGeom>
            <a:solidFill>
              <a:srgbClr val="3593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4" name="椭圆 23"/>
          <p:cNvSpPr/>
          <p:nvPr/>
        </p:nvSpPr>
        <p:spPr>
          <a:xfrm>
            <a:off x="3755642" y="1707731"/>
            <a:ext cx="1548172" cy="15481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1061611" y="1069444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solidFill>
                  <a:srgbClr val="92D050"/>
                </a:solidFill>
              </a:rPr>
              <a:t>01.MySQL client</a:t>
            </a:r>
            <a:endParaRPr lang="en-US" altLang="zh-CN" sz="1400" b="1" dirty="0" smtClean="0">
              <a:solidFill>
                <a:srgbClr val="92D050"/>
              </a:solidFill>
              <a:latin typeface="+mj-ea"/>
              <a:ea typeface="+mj-e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61610" y="1391737"/>
            <a:ext cx="1938023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MySQL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原生</a:t>
            </a: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client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封装，完美兼容</a:t>
            </a: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MySQL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语法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061611" y="2778937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solidFill>
                  <a:srgbClr val="359359"/>
                </a:solidFill>
              </a:rPr>
              <a:t>03.</a:t>
            </a:r>
            <a:r>
              <a:rPr lang="zh-CN" altLang="en-US" sz="1400" b="1" dirty="0" smtClean="0">
                <a:solidFill>
                  <a:srgbClr val="359359"/>
                </a:solidFill>
              </a:rPr>
              <a:t>执行</a:t>
            </a:r>
            <a:endParaRPr lang="en-US" altLang="zh-CN" sz="1400" b="1" dirty="0" smtClean="0">
              <a:solidFill>
                <a:srgbClr val="359359"/>
              </a:solidFill>
              <a:latin typeface="+mj-ea"/>
              <a:ea typeface="+mj-e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61610" y="3101230"/>
            <a:ext cx="1938023" cy="33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DML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执行，</a:t>
            </a: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DDL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执行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030163" y="1069444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1400" b="1" dirty="0">
                <a:solidFill>
                  <a:srgbClr val="6EA820"/>
                </a:solidFill>
              </a:rPr>
              <a:t>02</a:t>
            </a:r>
            <a:r>
              <a:rPr lang="en-US" altLang="zh-CN" sz="1400" b="1" dirty="0" smtClean="0">
                <a:solidFill>
                  <a:srgbClr val="1A7BAE"/>
                </a:solidFill>
              </a:rPr>
              <a:t>.</a:t>
            </a:r>
            <a:r>
              <a:rPr lang="zh-CN" altLang="en-US" sz="1400" b="1" dirty="0" smtClean="0">
                <a:solidFill>
                  <a:srgbClr val="6EA820"/>
                </a:solidFill>
              </a:rPr>
              <a:t>审核</a:t>
            </a:r>
            <a:endParaRPr lang="en-US" altLang="zh-CN" sz="1400" b="1" dirty="0" smtClean="0">
              <a:solidFill>
                <a:srgbClr val="6EA820"/>
              </a:solidFill>
              <a:latin typeface="+mj-ea"/>
              <a:ea typeface="+mj-ea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30162" y="1391737"/>
            <a:ext cx="1938023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更新数量限制，语义检查，</a:t>
            </a:r>
            <a:r>
              <a:rPr lang="en-US" altLang="zh-C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DDL</a:t>
            </a: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语句检查等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030163" y="2778937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1400" b="1" dirty="0" smtClean="0">
                <a:solidFill>
                  <a:srgbClr val="9EC18B"/>
                </a:solidFill>
              </a:rPr>
              <a:t>04.</a:t>
            </a:r>
            <a:r>
              <a:rPr lang="zh-CN" altLang="en-US" sz="1400" b="1" dirty="0" smtClean="0">
                <a:solidFill>
                  <a:srgbClr val="9EC18B"/>
                </a:solidFill>
              </a:rPr>
              <a:t>回滚</a:t>
            </a:r>
            <a:endParaRPr lang="en-US" altLang="zh-CN" sz="1400" b="1" dirty="0" smtClean="0">
              <a:solidFill>
                <a:srgbClr val="9EC18B"/>
              </a:solidFill>
              <a:latin typeface="+mj-ea"/>
              <a:ea typeface="+mj-e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30162" y="3101230"/>
            <a:ext cx="1938023" cy="33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lang="zh-CN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同步生成回滚语句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1213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Inception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架构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+mj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595" y="771550"/>
            <a:ext cx="6486525" cy="381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2460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Inception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使用方法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+mj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76156" y="996575"/>
            <a:ext cx="7133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err="1"/>
              <a:t>Username,password</a:t>
            </a: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err="1"/>
              <a:t>IP,port</a:t>
            </a: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err="1"/>
              <a:t>Check,execute</a:t>
            </a: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err="1"/>
              <a:t>inception_magic_start</a:t>
            </a:r>
            <a:r>
              <a:rPr lang="en-US" altLang="zh-CN" dirty="0"/>
              <a:t>; </a:t>
            </a:r>
            <a:r>
              <a:rPr lang="en-US" altLang="zh-CN" dirty="0" err="1"/>
              <a:t>inception_magic_commit</a:t>
            </a:r>
            <a:r>
              <a:rPr lang="en-US" altLang="zh-CN" dirty="0"/>
              <a:t>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16964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Inception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+mj-ea"/>
              </a:rPr>
              <a:t>使用方法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+mj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635" y="816555"/>
            <a:ext cx="6028605" cy="333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3399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常用字体2">
      <a:majorFont>
        <a:latin typeface="Impact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A7BAE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3792</TotalTime>
  <Words>648</Words>
  <Application>Microsoft Office PowerPoint</Application>
  <PresentationFormat>全屏显示(16:9)</PresentationFormat>
  <Paragraphs>229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4" baseType="lpstr">
      <vt:lpstr>宋体</vt:lpstr>
      <vt:lpstr>微软雅黑</vt:lpstr>
      <vt:lpstr>Arial</vt:lpstr>
      <vt:lpstr>Calibri</vt:lpstr>
      <vt:lpstr>Impact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卢坚</cp:lastModifiedBy>
  <cp:revision>722</cp:revision>
  <dcterms:modified xsi:type="dcterms:W3CDTF">2017-12-01T09:24:27Z</dcterms:modified>
</cp:coreProperties>
</file>