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7" r:id="rId3"/>
    <p:sldMasterId id="2147483708" r:id="rId4"/>
    <p:sldMasterId id="2147483709" r:id="rId5"/>
    <p:sldMasterId id="2147483710" r:id="rId6"/>
    <p:sldMasterId id="2147483711" r:id="rId7"/>
    <p:sldMasterId id="2147483712" r:id="rId8"/>
    <p:sldMasterId id="2147483713" r:id="rId9"/>
    <p:sldMasterId id="2147483714" r:id="rId10"/>
    <p:sldMasterId id="2147483715" r:id="rId11"/>
    <p:sldMasterId id="2147483716" r:id="rId12"/>
    <p:sldMasterId id="2147483717" r:id="rId13"/>
  </p:sldMasterIdLst>
  <p:notesMasterIdLst>
    <p:notesMasterId r:id="rId49"/>
  </p:notesMasterIdLst>
  <p:sldIdLst>
    <p:sldId id="257" r:id="rId14"/>
    <p:sldId id="258" r:id="rId15"/>
    <p:sldId id="317" r:id="rId16"/>
    <p:sldId id="378" r:id="rId17"/>
    <p:sldId id="315" r:id="rId18"/>
    <p:sldId id="265" r:id="rId19"/>
    <p:sldId id="316" r:id="rId20"/>
    <p:sldId id="320" r:id="rId21"/>
    <p:sldId id="319" r:id="rId22"/>
    <p:sldId id="329" r:id="rId23"/>
    <p:sldId id="322" r:id="rId24"/>
    <p:sldId id="332" r:id="rId25"/>
    <p:sldId id="333" r:id="rId26"/>
    <p:sldId id="334" r:id="rId27"/>
    <p:sldId id="335" r:id="rId28"/>
    <p:sldId id="340" r:id="rId29"/>
    <p:sldId id="368" r:id="rId30"/>
    <p:sldId id="369" r:id="rId31"/>
    <p:sldId id="342" r:id="rId32"/>
    <p:sldId id="343" r:id="rId33"/>
    <p:sldId id="344" r:id="rId34"/>
    <p:sldId id="347" r:id="rId35"/>
    <p:sldId id="348" r:id="rId36"/>
    <p:sldId id="373" r:id="rId37"/>
    <p:sldId id="374" r:id="rId38"/>
    <p:sldId id="375" r:id="rId39"/>
    <p:sldId id="376" r:id="rId40"/>
    <p:sldId id="377" r:id="rId41"/>
    <p:sldId id="356" r:id="rId42"/>
    <p:sldId id="357" r:id="rId43"/>
    <p:sldId id="360" r:id="rId44"/>
    <p:sldId id="361" r:id="rId45"/>
    <p:sldId id="362" r:id="rId46"/>
    <p:sldId id="350" r:id="rId47"/>
    <p:sldId id="295" r:id="rId4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茹作军" initials="茹作军" lastIdx="1" clrIdx="0">
    <p:extLst>
      <p:ext uri="{19B8F6BF-5375-455C-9EA6-DF929625EA0E}">
        <p15:presenceInfo xmlns:p15="http://schemas.microsoft.com/office/powerpoint/2012/main" userId="S-1-5-21-185564514-265453899-995449546-12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8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C1FC-B7CD-4705-A494-DC2FF45D299B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56B3-60DA-4B07-A2A8-EA7AF390C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0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54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7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1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3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53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55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325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5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5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35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5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164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51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8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20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1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97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52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29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76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25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45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74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3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51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705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772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33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9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00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80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01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60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56B3-60DA-4B07-A2A8-EA7AF390C3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7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AF67-648C-4A5D-A1D8-E17EE8BE181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ECA-72D4-489A-B527-3F0428B391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FD74-4F08-4346-9683-7E9F45CA38A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09C2-97A2-45BE-9DCA-816945C2D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459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1787-0BDA-45C7-BDA0-BC49C77058A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B340-C10A-4B5A-B977-22D7EF75A2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5F05-2AC6-49C4-9CD7-9C2550931B6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77A8-8B37-4D73-BBDB-E4C031171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591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7870-B6B4-405C-934C-3D5071CB224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8BA0-8774-4197-9DAE-4535291ACC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174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E109-4692-4EBD-9049-40F8F7BD7F6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2640-1235-4829-AC8D-E3908DE66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09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81D7-0093-4BE4-B2E8-869E41E5267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7CED-62B1-4702-8EBB-2D33A0F1F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403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3ABE-C09E-4EC6-8CC3-17138DFF87B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534B-6641-4F52-B64A-9CCBD5EA09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3987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7693-1266-4F32-87A9-0BB5FF5A3C2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CBE0-9DCC-4B2A-B750-0AB05D3D49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13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70F0-17E0-42B8-9337-5EE4464C110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8371-B9F6-44E1-B668-193C81A14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0961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70A3-0331-4F59-AA71-D24A0D0C212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7AD3-EF4E-4173-8FD9-1E5B995131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76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11D3-D528-408C-804F-A2C62F6BDD7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6F82-1582-4DCA-B750-5A779AF22E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DCDF-D270-4C9D-A8ED-D756FB34A91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A34D-85DD-4618-98B3-6863041EE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374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BBD2-AD75-4015-B95A-17E0F2A7C8A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3B0E-D381-4C78-8724-67DD07B490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020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27B1-D50F-4D40-899B-B3796EDA56E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54EB-3F29-4CCE-ACC1-60EF12A3BC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3465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00C4-4C8C-433D-BB34-6877633F079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A5B1-6566-4EF3-96FD-A94FD2BE19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630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9407-581B-462D-9C1B-71DDB4C049E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739F-36EA-47A7-A6D5-06F492DB0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11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42CF-C730-4121-BDD4-A3742D7A1CA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F817-9EEF-4098-B39F-05CAA7968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92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D14F-0B20-4D36-87B3-BFCDBC7036F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6CAA-A43E-4164-A613-F0F8AA5105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03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3813-5E43-4DE7-91E1-8C0FA0D5647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789F-588F-43D9-8A66-5E6A8A8E28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388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90C8-B87A-4718-8159-9CF2334462C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4AAC-00BE-4204-B6CB-A569B58E6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59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FF7A7-F47F-4E9F-A6EF-3A274D93E80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C094-959F-4FA9-9207-126A58263C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669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0DE9-2A8D-436F-8E0B-BB234AC0368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3AD8D-1AA8-43CD-A981-20CB9C3635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8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8E9D-15DB-4E1B-A636-E4465F78E54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4F44-F256-4DD1-A079-C5437EC7B7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639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A8CA-C8B4-4F39-8180-9FD9616FD55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0254-A00A-4EC5-ADAB-381EFDB934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713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0F11-F2B8-4DCC-A96A-593518CEDB6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0BCF-A2D7-4308-B5CE-5DBEF394F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1732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6170-72E0-4592-98D7-158D42E1B7E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63A6-FF84-45FE-8B0B-059DACD084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577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A469-7AFE-4278-8922-2F0A59A1BEF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55B8-724F-4464-A1AB-E09F79A66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876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10-8C14-4D3B-966C-C20E2F7129B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53F8-BBD7-4134-B228-032AD4B7C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555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A290-2A39-4996-AF3D-166EDA662CB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015C7-7155-47B2-9D46-2444820CB0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68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0AF2-208A-499B-BDC5-D5EA97F3085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FA794-C94D-4357-9B46-C50BC3B825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0870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1623-2FAC-4FFA-B13E-806A8F0660E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BBC5-951D-4419-B0CB-EB5E48771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123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C85C-3CE1-48C9-A83B-B2E819AA949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308A-21A5-4D93-95E1-D1B03B31B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639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B70F-5BEB-4EC6-B26E-9063E2CD7CA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41997-6090-45D9-989B-33723B40F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51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F739-B0BC-4414-99C3-40DA79AA582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BA36-02C0-4F29-8DE3-8B134C7BA3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635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EFA0-4AD3-4312-9A3F-C6B5AA70824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7CC4-9EE8-4A55-80DD-8F7BC104EE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0801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1104-15BE-4FDA-84F4-CFA3A47B66D8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57FD-37CF-4514-A4FE-492D526DF2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886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3F79-2EC3-4B75-A6EF-ED03C7D05BC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A403-0BCC-4A43-BB32-B438CB02DD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8750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0D16-9C7F-4287-A4A2-B6855F4D16F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2BC9-6E96-4BCC-B93E-7D8F2A41F2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752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2F53-F104-473C-9385-19BB7E0CEE9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59D0-5514-49B2-BE53-199E40475F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9306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C54C-5647-4571-9CBB-91E43800674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374D-F8F4-4F92-8193-D61FCF420B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538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278E-67D6-4A8F-80C2-345E05FC706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ECB4-6881-487D-B977-938EB14F09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7578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A7DE-EC01-42E0-A090-7401B366670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AB5D-DBFB-415D-AC2E-E0DD183193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278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EC99-54E1-4EC2-8846-AE8EF317958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6660-FE81-45B2-BD69-9783382F1E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904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2CD2-1196-4664-8836-18B9BB192E8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E216-EE5B-4EB4-8D31-EBEC025985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8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F265-56FE-4808-9393-079465B068D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69CB-1D44-41C9-895C-286DD3241A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90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4492-06C7-4B76-8D66-E24D10A7133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99CB-F386-4915-B14D-9C2C4C1F08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331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20DB-9793-4420-B9AB-DD46494443D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71E3-3DA4-4BC0-A12C-E687A335B7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4566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2EB1-6506-492C-82B3-B94B809D73F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ABBA-C16D-414A-B9E3-C92725664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405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E593-B046-4815-9501-73F96CE5358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D477-C814-4541-A51B-89C10B0DCC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48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1622-103B-4A2B-A541-6F4BC6E9641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B4F3-D5CB-4B3E-8F9D-50874D5B82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0E63-3956-4838-BF8F-847C4C2C747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165D-E6D1-452C-9348-93F180199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11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F8E2-F933-44BA-A10C-DB3A8BDF243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5A3E-7CCA-4B74-A574-B885907C7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49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6589-31C6-4946-BE63-0709B6E5D41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2DA0-63D8-4C89-AEB3-DA86F54E62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0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CB1A-E781-48A8-AED8-64768D7778B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7E56-EA4D-47CF-A927-2BDF437224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F06D-124D-4483-A457-0E7C67C8AF4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BE0B-D013-4E00-8318-67A3C0B59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789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8E47-AEAD-4BC8-9777-6744ED7E138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ED2D-0DD4-459A-BC71-902B3B5886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78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D792-027E-46FD-B7B0-ABE539F9324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3F7E-F499-4E36-9803-244847A1C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08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9EFB-CC0F-4696-BF49-90F973CEAB0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45A6-2C23-4363-8285-69DBCA7B8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8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08FF-C4CC-4C4C-86CC-D3E44DCCE90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7C27-4155-4F9B-B5EF-58475FC7E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8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5A88-BB15-4265-83D6-FDFF380C80D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35A2E-6309-40F1-A605-0D793D867F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9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5DF8-600E-471C-A328-DF7AF5E32D8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C397-928F-4970-8465-633702078E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E56D-E0F3-405D-BEE5-6BFF05BAD2A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80F0-AB2A-4819-8C8B-E1808E76D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50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DBEB-E625-4DEF-B1D6-369952A2786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5CB3-FDE4-430D-8E96-F9A2CF185A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53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A5AF-8C62-4F50-8B14-C99B6692F79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2B-AAC1-427A-A0D2-1864D8819C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46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6598-0D15-4EBC-B52F-FF75899D6D0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8B31-3433-4E95-AE6A-C071FB097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DA28-31D1-449C-82AE-FE3E7597BCA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024B-2582-4751-9AA3-76863DC3CB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17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75AF-D76B-45CA-83D3-E829655C16A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0C557-9417-4B81-8894-CB724E3418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0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9D35-F735-4366-8E04-6C1D0E7B7658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0A18-DB7A-4501-BFF5-A0F9C837E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88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F574-9D26-4C5E-93D6-7D58B7C1045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4AC4-5CE7-4158-AF3D-B9CCEE1723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6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7F25-C772-4808-A4C8-0E3CAD8825D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DF07-4B91-47C1-B843-3173F09533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7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9870-7FEB-4AC2-A44C-07A50032B37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0D7B-3346-4801-AE63-743495F19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15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720F-12F4-4F4E-8F0A-384C91089A0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F19D-A9AD-42BB-BCDB-7390BD22F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65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BD5A-305A-4223-BCA8-ECDB9280328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3650-D5B4-4107-B3C1-B603425179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7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6882-8B07-42A4-9842-9BC1D81F4DC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0CD3-8117-4D98-8E8B-8DCB5BF98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35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0773-8111-4E1B-9595-92C98F32A4F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B7564-2396-4896-AE93-894BD1FA4A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26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5984-1D2E-4235-94A0-512BDB8563C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9835-F7C6-4B38-A647-152B14A38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ABF0-6D72-4EE4-AD3F-2273AC6EEBF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A68C-A723-456E-8E2D-DB65E08401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2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FC9E-2430-43D6-AB01-0E38FC4927B8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FDCC-1E62-4E7A-868D-7A3A75DE3F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1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AE69-DB4A-4D82-810A-98A3E4E6156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A41B-1A39-45B6-A8F6-2E0333F8C6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5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16B2-CBB3-4550-8D3B-B7436D98828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574A-240B-4AFF-8DAD-6FBC19D4DB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0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D8B7-449A-4747-888A-FF05572D51E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6F8D-633F-415D-896E-C35BA790A9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50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F834-68E8-4327-98DD-B0DCC0767E9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327A-2AD5-4B5D-8D03-269B4A8B7E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843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1DA-7EDC-4016-8644-C42F66D2890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ABCE-73ED-47B0-B768-AAD878296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51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DA9-23BA-4DDC-8827-D97497DFEDF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4B0B-F2AD-4BFA-BEB8-8CB2D2CA60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831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CBF7-6443-403C-805C-D0B32BCA3D3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0148-257C-4CE5-96C9-CB614AADE5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546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224F-911A-4BDE-8D92-E68D4AAE3EB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20C-0D7A-4967-8119-FADA01AC5D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20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F79E-E999-4D6A-9CC9-09D04DF8735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F28E-3D38-42B6-B257-D760AB3211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DD07-6DBF-45E9-9F2E-327B6C68F69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FD6-1C3E-4838-A2FC-0DB482A7E4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34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7807F-8341-4F8F-B2D2-761520D2FC28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FF00-44DD-4784-888E-112BF9FA5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9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BFF7-5AEC-4661-8ECA-353B6D31C1F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1937-6115-4010-8806-AF4A41332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983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D85E-51FD-47C9-B7B2-7843D87525A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8AE7-6984-40D9-86DA-F0EB421C59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16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89DD-A2DA-449C-A354-F0B2A025A65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2595-BF7D-4B56-A5E6-CC6A8EBCA0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03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4DE9-3C02-4C2A-A24D-B32A5BAC928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74F6-CCE5-4E96-9816-A706F33542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57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8795-271F-4F75-9457-D683781B83B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92A78-80CB-41FF-9952-D810AD9C90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220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4AC7-F2DE-4B74-987B-BA9D544BA46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09-F689-4D9E-8816-636B8569DE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16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4D58-A820-4DED-AD9D-B0DAA2EA531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2ABD-C7B6-40BC-A516-9EDB6C56E9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488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73A9-6D88-4AD8-B86A-C5566F07E37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E636-8CC6-4A98-B8D1-0F8F947548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81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34D6-C1D7-455E-85B0-B528999E207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154D-23D8-4D6B-8157-4003C8C37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9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444D-5E25-4603-AB3D-92BB9DDE353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E7F1-CFE2-44E0-82BF-50EC7CE69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774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95F8-C903-49D3-AFC7-E3FEA8395A2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61AE-80A4-442E-BD3F-66A6979475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54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7995-96FE-47D3-9CC1-F33C0B9B975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27CF-1CC5-4702-B377-638728F9B8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10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25E0-2E59-425F-8C25-C3163E6F71B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B267-2F9E-4505-B622-4CF6C6DB90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318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F1D0-A358-4081-BB4D-4C7EAC591AC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C529-031B-4071-AC97-672FF2449C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3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F4F3-A8ED-413A-A313-064055E0BE4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3656-6F4D-4A17-8C4D-38A12A5B35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01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A537-957F-495C-AFB5-8FAEEFCB5480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7A87-1564-4781-BD6B-2204B74B0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4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490C-86A4-4942-8CC6-1BE52C0005B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D8C3-2F69-4C51-870C-A640F0B33F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952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A014-CF7C-423A-A750-942CCFF6932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BC1A-3157-4013-89BD-7C8BB11E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51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7397-E5F5-4C96-AFB4-3A94CDCE044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90D4-D80B-4F5D-A4CA-8D0B57F46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84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6510-BFB3-434F-8A90-7B67B8E229A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ACC4-8AE0-4ECA-AF49-E8F3C49370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4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C5FE-320F-40C6-A075-B92C0253CE9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5239-5333-4890-A7DB-4062CB5AB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929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1C8A-35F3-4E8F-ACB1-15736D094CA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E0EB-7DE8-4F28-9CAA-7E268FA43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9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6827-73C2-4905-A75F-D61B2E9574C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D7D9-88D1-47DD-ABD8-A7D8F18E8D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49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D987-8BC9-45A5-A6E3-00A94B6C903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7CFC-F841-4765-ADE8-A2A42B746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76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8AC9-9EFB-486A-96DB-58A73F0AAA8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72F2-D298-457C-8BD5-BA35A0E28A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226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97FF-6906-49FE-B725-5E8B1D7FB0D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4972-0104-45FC-BB83-BF98BEA965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852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A270-870D-4AB3-842B-D730EEC8FB8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780D-3D91-4EB0-9E90-16DA2B9926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627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8EBD-EB14-4115-A07D-8C5296584CF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CAA8-8515-4861-8D59-4C9448267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225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1DD-6EF7-4D77-9BF8-57BF7DAE3011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BE3A-B87E-4168-A004-78C4B514B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35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254D-C720-4F75-966B-BAECFBC32ED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23CA-EBAA-4E00-A14E-0025145AE9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5156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69-F9AC-49C1-94D6-3D528AE4797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F208-F7F1-4E13-ABF1-324110DEA2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4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3D5-3B97-437F-AEF7-D6FACFA4C30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A21D-C2A2-4125-9D73-8FBB9555E1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3036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FEA-3556-4094-B0A1-E8459E67C0E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315D-5DED-4DE3-AA95-EA7E8B329E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318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7624-3158-439C-9A1A-952B62D8267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7FB0-D8ED-481D-AC80-A7734A1E7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470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E61E-2C51-4949-8135-207DA2076A8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4A31-9806-44EA-A18B-7EA441F3A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6088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1B4A6-41F3-440C-8A4F-5E6C4CC10F9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B6A2-F1F9-4EBF-A9FF-78949B285E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98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9FB0-D16F-4EA7-80FF-F8F7C69681B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0D04-3E27-43BD-B35E-F2A8189356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8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136F-0141-489B-9ABD-34024E0867B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31AC-3C89-4449-AFE2-FADFF656B3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796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2022-98C9-4916-866C-67A454EAB81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9BB2-47CA-475E-B420-4407767A8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93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3F0F-9ADC-4E0C-8E83-E3D3F3FB627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8C02-DA86-4B6B-AAC7-DD3F504142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00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114F-675F-48E2-9804-52BF97A47CA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5F94-83FC-494F-BBA3-4C951C7F0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7E3A-98B5-4AB4-805A-7D5CF381AD8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D188-EE4A-426B-B673-C91A4D74B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82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E0B9-D730-4F85-AAAA-431844A5FA4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03DE3-1078-45CA-82BC-16A5920271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90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B3F6-13D6-42D9-9465-B14C42D6511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4FBD-B90F-40C5-8DEC-0AB73F587F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55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E8A0-DE7B-46DF-8468-27D1F9EB8EC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46FB-EA8D-4EE6-90F1-329116EE84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841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9DDB-3EC5-480E-8D7F-85659EAB11D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B0E5-5D8B-4937-ACE4-B50EF67E6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99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F44A-C867-46E2-8AB1-67E6F1FE3A22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6711-FFAF-4EAC-9017-66EB0AEB0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79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6CD1-31FC-4259-A7D2-6F95D2F776A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F1D5-FDFA-4C9E-A9B9-2525D38DD1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850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77DB-42DF-455D-8675-A1ED60176004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5AD2-E3FD-40AA-8DDC-D708FEDB83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13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39D5-1423-4157-AB1A-41F8A33498D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6FBD-452C-4B49-BF89-D07A44FC34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32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37FB-DCE2-4679-8EBE-89FBA1FA940D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1FA9-CE06-431F-8E8C-D5768392D0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66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F6E-0A5A-4B74-923C-AB8FC3AD2F5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C6F9-C6AC-4B6B-93E6-D64BFB64D9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5101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60E9-BD60-4ED1-BE90-46FF3F9EEEEB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B75D-D2E6-40F5-B21B-EB1B849A45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417D26-EDF2-4181-804C-938B4691CDE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105CC6-271B-4270-B114-54BF87683F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618F7B-5CE7-4136-AAD1-E61CA99F114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EF1B26-3E79-4815-B289-125658CFA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91368C-9A98-4064-865F-53606B4BD63C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C28EFE-1542-44A2-876B-BF3016937B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F03E36-CE38-499F-9774-0D6502B5BCC9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753044-D586-4741-AA3B-2B27E35F57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15179B-9ED1-4A86-9D49-AF4A0717390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D4BCE0-283F-4804-9AB2-DA73E251A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9E3387-0EB5-43A9-9E75-230114D8A045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8F8132-E874-4C25-A55C-6B00567DB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74A5DF-7E07-4E3D-B8CB-50BFDD6BF71A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47DD7A-D636-43DF-B727-FE3F20EC0B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1A10D-D76D-4325-B254-BE629F1CE026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21BDCF-8825-4A16-A96D-D8C8FFC2E2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8FAB5A-6E46-4F4B-9A14-B60E2A5ABB68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06B908-BA91-4492-A44F-970147B60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793DB7-5A3B-4F09-9951-01B773328CEF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4A522F-E649-470A-954F-68FF9FBAC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C39311-CB55-43EC-85F8-240A1F1A2B3E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B5C497-EC6D-4A8F-BAF0-4F7B4E3337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9CD102-D4C2-417B-AD51-D06923964B97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A4740F-D19D-4AFF-AEF8-9144026C0E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B96FE0-E21A-44A2-A6E1-9EFAD9283673}" type="datetimeFigureOut">
              <a:rPr lang="zh-CN" altLang="en-US"/>
              <a:pPr>
                <a:defRPr/>
              </a:pPr>
              <a:t>2017/8/8</a:t>
            </a:fld>
            <a:endParaRPr lang="zh-CN" altLang="en-US"/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E7B087-46E9-4126-8D49-65F92FC3C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等腰三角形 4"/>
          <p:cNvSpPr>
            <a:spLocks/>
          </p:cNvSpPr>
          <p:nvPr/>
        </p:nvSpPr>
        <p:spPr bwMode="auto">
          <a:xfrm>
            <a:off x="3411538" y="0"/>
            <a:ext cx="3540125" cy="6858000"/>
          </a:xfrm>
          <a:custGeom>
            <a:avLst/>
            <a:gdLst>
              <a:gd name="T0" fmla="*/ 818724 w 3540538"/>
              <a:gd name="T1" fmla="*/ 6858000 h 6858000"/>
              <a:gd name="T2" fmla="*/ 3538886 w 3540538"/>
              <a:gd name="T3" fmla="*/ 0 h 6858000"/>
              <a:gd name="T4" fmla="*/ 1689179 w 3540538"/>
              <a:gd name="T5" fmla="*/ 6858000 h 6858000"/>
              <a:gd name="T6" fmla="*/ 818724 w 3540538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538" h="6858000">
                <a:moveTo>
                  <a:pt x="819108" y="6858000"/>
                </a:moveTo>
                <a:cubicBezTo>
                  <a:pt x="-910511" y="4789714"/>
                  <a:pt x="146615" y="2503714"/>
                  <a:pt x="3540538" y="0"/>
                </a:cubicBezTo>
                <a:cubicBezTo>
                  <a:pt x="-859709" y="3490687"/>
                  <a:pt x="386102" y="5515430"/>
                  <a:pt x="1689967" y="6858000"/>
                </a:cubicBezTo>
                <a:lnTo>
                  <a:pt x="819108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3" name="文本框 5"/>
          <p:cNvSpPr txBox="1">
            <a:spLocks noChangeArrowheads="1"/>
          </p:cNvSpPr>
          <p:nvPr/>
        </p:nvSpPr>
        <p:spPr bwMode="auto">
          <a:xfrm>
            <a:off x="6723016" y="1610274"/>
            <a:ext cx="49694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6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JKDB2.0</a:t>
            </a:r>
            <a:endParaRPr lang="zh-CN" altLang="en-US" sz="6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859384" y="2718270"/>
            <a:ext cx="71117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5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数据库自动化平台介绍</a:t>
            </a:r>
            <a:endParaRPr lang="zh-CN" sz="5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367" name="直接连接符 27"/>
          <p:cNvCxnSpPr>
            <a:cxnSpLocks noChangeShapeType="1"/>
          </p:cNvCxnSpPr>
          <p:nvPr/>
        </p:nvCxnSpPr>
        <p:spPr bwMode="auto">
          <a:xfrm>
            <a:off x="1336675" y="369888"/>
            <a:ext cx="0" cy="311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文本框 32"/>
          <p:cNvSpPr txBox="1">
            <a:spLocks noChangeArrowheads="1"/>
          </p:cNvSpPr>
          <p:nvPr/>
        </p:nvSpPr>
        <p:spPr bwMode="auto">
          <a:xfrm>
            <a:off x="1331913" y="336550"/>
            <a:ext cx="1959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平安健康</a:t>
            </a:r>
            <a:endParaRPr lang="en-US" altLang="zh-CN" sz="1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JKDB2.0</a:t>
            </a:r>
            <a:r>
              <a:rPr lang="zh-CN" altLang="en-US" sz="1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数据库自动化服务平台</a:t>
            </a:r>
            <a:endParaRPr lang="zh-CN" altLang="en-US" sz="1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98432" y="4143024"/>
            <a:ext cx="6271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@</a:t>
            </a:r>
            <a:r>
              <a:rPr lang="zh-CN" altLang="en-US" sz="2800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平安健康 </a:t>
            </a:r>
            <a:r>
              <a:rPr lang="en-US" altLang="zh-CN" sz="2800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DBA Team </a:t>
            </a:r>
            <a:r>
              <a:rPr lang="zh-CN" altLang="en-US" sz="2800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2016-2017 </a:t>
            </a:r>
            <a:endParaRPr lang="zh-CN" altLang="en-US" sz="2800" dirty="0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元数据模块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1442623" y="2353102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多少服务器，多少数据库实例？</a:t>
            </a:r>
          </a:p>
        </p:txBody>
      </p:sp>
      <p:sp>
        <p:nvSpPr>
          <p:cNvPr id="5" name="矩形 4"/>
          <p:cNvSpPr/>
          <p:nvPr/>
        </p:nvSpPr>
        <p:spPr>
          <a:xfrm>
            <a:off x="1138753" y="1205253"/>
            <a:ext cx="30677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</a:t>
            </a:r>
            <a:r>
              <a:rPr lang="zh-CN" alt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endParaRPr lang="zh-CN" alt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281618" y="2353101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每个实例上多少库，多少表？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120613" y="2353100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这个数据库上哪些业务在访问？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1442623" y="3035265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这个数据库上有哪些用户帐号？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281618" y="3035265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这个数据库上应用负责人是谁？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9" y="4825100"/>
            <a:ext cx="4209524" cy="133333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093516" y="3787097"/>
            <a:ext cx="30677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</a:t>
            </a:r>
            <a:r>
              <a:rPr lang="zh-CN" alt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endParaRPr lang="zh-CN" alt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120613" y="3035265"/>
            <a:ext cx="2451306" cy="2830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数据库备份，监控有没有做好？</a:t>
            </a:r>
          </a:p>
        </p:txBody>
      </p:sp>
    </p:spTree>
    <p:extLst>
      <p:ext uri="{BB962C8B-B14F-4D97-AF65-F5344CB8AC3E}">
        <p14:creationId xmlns:p14="http://schemas.microsoft.com/office/powerpoint/2010/main" val="11864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元数据模块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10798" y="1994212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元数据中心是整个自动化平台的基石，所有功能模块的运行都需要依赖元数据中心。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81308" y="119269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元数据中心模块介绍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310797" y="245717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元数据中心可以让</a:t>
            </a:r>
            <a:r>
              <a:rPr lang="en-US" altLang="zh-CN" dirty="0" smtClean="0"/>
              <a:t>DBA</a:t>
            </a:r>
            <a:r>
              <a:rPr lang="zh-CN" altLang="en-US" dirty="0" smtClean="0"/>
              <a:t>更加清晰的了解数据库结构，更好的运维数据库。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310797" y="2962270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元数据中心让</a:t>
            </a:r>
            <a:r>
              <a:rPr lang="en-US" altLang="zh-CN" dirty="0" smtClean="0"/>
              <a:t>DBA</a:t>
            </a:r>
            <a:r>
              <a:rPr lang="zh-CN" altLang="en-US" dirty="0" smtClean="0"/>
              <a:t>更少的登录数据库，节约时间，避免误操作。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1428535" y="3735977"/>
            <a:ext cx="1105659" cy="8534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服务器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3004786" y="3735977"/>
            <a:ext cx="1105659" cy="8534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DB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实例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581037" y="3735977"/>
            <a:ext cx="1105659" cy="8534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数据库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157288" y="3735977"/>
            <a:ext cx="1105659" cy="8534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数据表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803208" y="3735977"/>
            <a:ext cx="1105659" cy="8534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数据列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" name="直接箭头连接符 7"/>
          <p:cNvCxnSpPr>
            <a:stCxn id="2" idx="3"/>
            <a:endCxn id="21" idx="1"/>
          </p:cNvCxnSpPr>
          <p:nvPr/>
        </p:nvCxnSpPr>
        <p:spPr bwMode="auto">
          <a:xfrm>
            <a:off x="2534194" y="4162697"/>
            <a:ext cx="4705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>
            <a:stCxn id="21" idx="3"/>
            <a:endCxn id="22" idx="1"/>
          </p:cNvCxnSpPr>
          <p:nvPr/>
        </p:nvCxnSpPr>
        <p:spPr bwMode="auto">
          <a:xfrm>
            <a:off x="4110445" y="4162697"/>
            <a:ext cx="4705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>
            <a:stCxn id="22" idx="3"/>
            <a:endCxn id="23" idx="1"/>
          </p:cNvCxnSpPr>
          <p:nvPr/>
        </p:nvCxnSpPr>
        <p:spPr bwMode="auto">
          <a:xfrm>
            <a:off x="5686696" y="4162697"/>
            <a:ext cx="4705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/>
          <p:cNvCxnSpPr>
            <a:stCxn id="23" idx="3"/>
            <a:endCxn id="24" idx="1"/>
          </p:cNvCxnSpPr>
          <p:nvPr/>
        </p:nvCxnSpPr>
        <p:spPr bwMode="auto">
          <a:xfrm>
            <a:off x="7262947" y="4162697"/>
            <a:ext cx="5402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矩形 36"/>
          <p:cNvSpPr/>
          <p:nvPr/>
        </p:nvSpPr>
        <p:spPr bwMode="auto">
          <a:xfrm>
            <a:off x="2016527" y="5355771"/>
            <a:ext cx="1105659" cy="85344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分组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3823717" y="5355771"/>
            <a:ext cx="1105659" cy="85344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应用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8" name="直接箭头连接符 37"/>
          <p:cNvCxnSpPr>
            <a:stCxn id="21" idx="2"/>
            <a:endCxn id="44" idx="0"/>
          </p:cNvCxnSpPr>
          <p:nvPr/>
        </p:nvCxnSpPr>
        <p:spPr bwMode="auto">
          <a:xfrm>
            <a:off x="3557616" y="4589417"/>
            <a:ext cx="818931" cy="766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箭头连接符 39"/>
          <p:cNvCxnSpPr>
            <a:stCxn id="21" idx="2"/>
            <a:endCxn id="37" idx="0"/>
          </p:cNvCxnSpPr>
          <p:nvPr/>
        </p:nvCxnSpPr>
        <p:spPr bwMode="auto">
          <a:xfrm flipH="1">
            <a:off x="2569357" y="4589417"/>
            <a:ext cx="988259" cy="766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箭头连接符 41"/>
          <p:cNvCxnSpPr>
            <a:stCxn id="22" idx="2"/>
            <a:endCxn id="44" idx="0"/>
          </p:cNvCxnSpPr>
          <p:nvPr/>
        </p:nvCxnSpPr>
        <p:spPr bwMode="auto">
          <a:xfrm flipH="1">
            <a:off x="4376547" y="4589417"/>
            <a:ext cx="757320" cy="766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矩形 52"/>
          <p:cNvSpPr/>
          <p:nvPr/>
        </p:nvSpPr>
        <p:spPr bwMode="auto">
          <a:xfrm>
            <a:off x="5604458" y="5355771"/>
            <a:ext cx="1105659" cy="85344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负责人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47" name="直接箭头连接符 46"/>
          <p:cNvCxnSpPr>
            <a:stCxn id="44" idx="3"/>
            <a:endCxn id="53" idx="1"/>
          </p:cNvCxnSpPr>
          <p:nvPr/>
        </p:nvCxnSpPr>
        <p:spPr bwMode="auto">
          <a:xfrm>
            <a:off x="4929376" y="5782491"/>
            <a:ext cx="6750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矩形 56"/>
          <p:cNvSpPr/>
          <p:nvPr/>
        </p:nvSpPr>
        <p:spPr bwMode="auto">
          <a:xfrm>
            <a:off x="7250378" y="5355771"/>
            <a:ext cx="1105659" cy="85344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帐号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52" name="直接箭头连接符 51"/>
          <p:cNvCxnSpPr>
            <a:stCxn id="22" idx="2"/>
            <a:endCxn id="57" idx="0"/>
          </p:cNvCxnSpPr>
          <p:nvPr/>
        </p:nvCxnSpPr>
        <p:spPr bwMode="auto">
          <a:xfrm>
            <a:off x="5133867" y="4589417"/>
            <a:ext cx="2669341" cy="766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25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自动部署模块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" y="3875758"/>
            <a:ext cx="5685714" cy="28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1001415"/>
            <a:ext cx="11857752" cy="251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005" y="3233319"/>
            <a:ext cx="6666995" cy="36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自动部署模块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4" y="1053105"/>
            <a:ext cx="7766866" cy="55075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171" y="2021126"/>
            <a:ext cx="7204654" cy="45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自动部署模块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" y="1116111"/>
            <a:ext cx="8487802" cy="54445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935" y="2374878"/>
            <a:ext cx="6972853" cy="40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自动部署模块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" y="1109940"/>
            <a:ext cx="7773896" cy="56070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864" y="1371197"/>
            <a:ext cx="4593674" cy="44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自动部署模块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5" y="1129937"/>
            <a:ext cx="6635230" cy="54466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13" y="650920"/>
            <a:ext cx="5947411" cy="60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数据库配置模块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58825" y="18459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曾经：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 bwMode="auto">
          <a:xfrm>
            <a:off x="1106303" y="2629990"/>
            <a:ext cx="1261247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Develop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er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855" y="449327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现在：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3091858" y="2629990"/>
            <a:ext cx="904195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DBA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1" name="直接箭头连接符 10"/>
          <p:cNvCxnSpPr>
            <a:stCxn id="6" idx="3"/>
            <a:endCxn id="18" idx="1"/>
          </p:cNvCxnSpPr>
          <p:nvPr/>
        </p:nvCxnSpPr>
        <p:spPr bwMode="auto">
          <a:xfrm>
            <a:off x="2367550" y="2817225"/>
            <a:ext cx="7243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 bwMode="auto">
          <a:xfrm>
            <a:off x="4650692" y="2629990"/>
            <a:ext cx="3969611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安装部署数据库、创建数据库、授权</a:t>
            </a:r>
          </a:p>
        </p:txBody>
      </p:sp>
      <p:cxnSp>
        <p:nvCxnSpPr>
          <p:cNvPr id="14" name="直接箭头连接符 13"/>
          <p:cNvCxnSpPr>
            <a:stCxn id="18" idx="3"/>
            <a:endCxn id="22" idx="1"/>
          </p:cNvCxnSpPr>
          <p:nvPr/>
        </p:nvCxnSpPr>
        <p:spPr bwMode="auto">
          <a:xfrm>
            <a:off x="3996053" y="2817225"/>
            <a:ext cx="6546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矩形 26"/>
          <p:cNvSpPr/>
          <p:nvPr/>
        </p:nvSpPr>
        <p:spPr bwMode="auto">
          <a:xfrm>
            <a:off x="9518783" y="2629990"/>
            <a:ext cx="1261247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Develop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er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0" name="直接箭头连接符 19"/>
          <p:cNvCxnSpPr>
            <a:stCxn id="22" idx="3"/>
            <a:endCxn id="27" idx="1"/>
          </p:cNvCxnSpPr>
          <p:nvPr/>
        </p:nvCxnSpPr>
        <p:spPr bwMode="auto">
          <a:xfrm>
            <a:off x="8620303" y="2817225"/>
            <a:ext cx="8984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/>
          <p:cNvSpPr/>
          <p:nvPr/>
        </p:nvSpPr>
        <p:spPr bwMode="auto">
          <a:xfrm>
            <a:off x="9543925" y="3518262"/>
            <a:ext cx="1148272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上线需求</a:t>
            </a:r>
          </a:p>
        </p:txBody>
      </p:sp>
      <p:cxnSp>
        <p:nvCxnSpPr>
          <p:cNvPr id="25" name="肘形连接符 24"/>
          <p:cNvCxnSpPr>
            <a:stCxn id="27" idx="3"/>
            <a:endCxn id="32" idx="3"/>
          </p:cNvCxnSpPr>
          <p:nvPr/>
        </p:nvCxnSpPr>
        <p:spPr bwMode="auto">
          <a:xfrm flipH="1">
            <a:off x="10692197" y="2817225"/>
            <a:ext cx="87833" cy="888272"/>
          </a:xfrm>
          <a:prstGeom prst="bentConnector3">
            <a:avLst>
              <a:gd name="adj1" fmla="val -2602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矩形 36"/>
          <p:cNvSpPr/>
          <p:nvPr/>
        </p:nvSpPr>
        <p:spPr bwMode="auto">
          <a:xfrm>
            <a:off x="7889292" y="3518262"/>
            <a:ext cx="904195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SCM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1" name="直接箭头连接符 30"/>
          <p:cNvCxnSpPr>
            <a:stCxn id="32" idx="1"/>
            <a:endCxn id="37" idx="3"/>
          </p:cNvCxnSpPr>
          <p:nvPr/>
        </p:nvCxnSpPr>
        <p:spPr bwMode="auto">
          <a:xfrm flipH="1">
            <a:off x="8793487" y="3705497"/>
            <a:ext cx="7504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肘形连接符 35"/>
          <p:cNvCxnSpPr>
            <a:stCxn id="37" idx="0"/>
            <a:endCxn id="18" idx="2"/>
          </p:cNvCxnSpPr>
          <p:nvPr/>
        </p:nvCxnSpPr>
        <p:spPr bwMode="auto">
          <a:xfrm rot="16200000" flipV="1">
            <a:off x="5685772" y="862644"/>
            <a:ext cx="513803" cy="479743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46"/>
          <p:cNvSpPr/>
          <p:nvPr/>
        </p:nvSpPr>
        <p:spPr bwMode="auto">
          <a:xfrm>
            <a:off x="4893036" y="3518262"/>
            <a:ext cx="1833917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完成数据库配置</a:t>
            </a:r>
          </a:p>
        </p:txBody>
      </p:sp>
      <p:cxnSp>
        <p:nvCxnSpPr>
          <p:cNvPr id="41" name="直接箭头连接符 40"/>
          <p:cNvCxnSpPr>
            <a:stCxn id="37" idx="1"/>
            <a:endCxn id="47" idx="3"/>
          </p:cNvCxnSpPr>
          <p:nvPr/>
        </p:nvCxnSpPr>
        <p:spPr bwMode="auto">
          <a:xfrm flipH="1">
            <a:off x="6726953" y="3705497"/>
            <a:ext cx="11623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矩形 50"/>
          <p:cNvSpPr/>
          <p:nvPr/>
        </p:nvSpPr>
        <p:spPr bwMode="auto">
          <a:xfrm>
            <a:off x="1106303" y="5416732"/>
            <a:ext cx="1261247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Develop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er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3100941" y="5416731"/>
            <a:ext cx="2262358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提交数据库使用工单</a:t>
            </a:r>
          </a:p>
        </p:txBody>
      </p:sp>
      <p:cxnSp>
        <p:nvCxnSpPr>
          <p:cNvPr id="48" name="直接箭头连接符 47"/>
          <p:cNvCxnSpPr>
            <a:stCxn id="51" idx="3"/>
            <a:endCxn id="55" idx="1"/>
          </p:cNvCxnSpPr>
          <p:nvPr/>
        </p:nvCxnSpPr>
        <p:spPr bwMode="auto">
          <a:xfrm flipV="1">
            <a:off x="2367550" y="5603966"/>
            <a:ext cx="7333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矩形 60"/>
          <p:cNvSpPr/>
          <p:nvPr/>
        </p:nvSpPr>
        <p:spPr bwMode="auto">
          <a:xfrm>
            <a:off x="6274852" y="5416731"/>
            <a:ext cx="1300421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审批</a:t>
            </a:r>
          </a:p>
        </p:txBody>
      </p:sp>
      <p:cxnSp>
        <p:nvCxnSpPr>
          <p:cNvPr id="54" name="直接箭头连接符 53"/>
          <p:cNvCxnSpPr>
            <a:stCxn id="55" idx="3"/>
          </p:cNvCxnSpPr>
          <p:nvPr/>
        </p:nvCxnSpPr>
        <p:spPr bwMode="auto">
          <a:xfrm>
            <a:off x="5363299" y="5603966"/>
            <a:ext cx="9115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矩形 65"/>
          <p:cNvSpPr/>
          <p:nvPr/>
        </p:nvSpPr>
        <p:spPr bwMode="auto">
          <a:xfrm>
            <a:off x="8461453" y="5416730"/>
            <a:ext cx="1752520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自动化部署</a:t>
            </a:r>
          </a:p>
        </p:txBody>
      </p:sp>
      <p:cxnSp>
        <p:nvCxnSpPr>
          <p:cNvPr id="59" name="直接箭头连接符 58"/>
          <p:cNvCxnSpPr>
            <a:stCxn id="61" idx="3"/>
            <a:endCxn id="66" idx="1"/>
          </p:cNvCxnSpPr>
          <p:nvPr/>
        </p:nvCxnSpPr>
        <p:spPr bwMode="auto">
          <a:xfrm flipV="1">
            <a:off x="7575273" y="5603965"/>
            <a:ext cx="88618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矩形 69"/>
          <p:cNvSpPr/>
          <p:nvPr/>
        </p:nvSpPr>
        <p:spPr bwMode="auto">
          <a:xfrm>
            <a:off x="8461453" y="6339836"/>
            <a:ext cx="1752520" cy="3744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SCM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自动化配置</a:t>
            </a:r>
          </a:p>
        </p:txBody>
      </p:sp>
      <p:cxnSp>
        <p:nvCxnSpPr>
          <p:cNvPr id="18432" name="直接箭头连接符 18431"/>
          <p:cNvCxnSpPr>
            <a:stCxn id="66" idx="2"/>
            <a:endCxn id="70" idx="0"/>
          </p:cNvCxnSpPr>
          <p:nvPr/>
        </p:nvCxnSpPr>
        <p:spPr bwMode="auto">
          <a:xfrm>
            <a:off x="9337713" y="5791199"/>
            <a:ext cx="0" cy="548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文本框 77"/>
          <p:cNvSpPr txBox="1"/>
          <p:nvPr/>
        </p:nvSpPr>
        <p:spPr>
          <a:xfrm>
            <a:off x="4893036" y="1118569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JKDB+</a:t>
            </a:r>
            <a:r>
              <a:rPr lang="zh-CN" altLang="en-US" sz="2800" dirty="0" smtClean="0"/>
              <a:t>配置中心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64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数据库配置模块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091848" y="1066318"/>
            <a:ext cx="184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JKDB+Eagle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819833"/>
            <a:ext cx="4516891" cy="4804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28" y="1589538"/>
            <a:ext cx="4571495" cy="2084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672" y="1125550"/>
            <a:ext cx="3120237" cy="50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备份模块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50" y="2551611"/>
            <a:ext cx="5566824" cy="41278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587" y="1245324"/>
            <a:ext cx="12506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基于元数据的自动化备份 ，所有的备份任务均基于元数据中心，初始化所有的备份任务均基于元数据中心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初始化</a:t>
            </a:r>
            <a:r>
              <a:rPr lang="zh-CN" altLang="en-US" dirty="0"/>
              <a:t>由统一的安装配置模块以及</a:t>
            </a:r>
            <a:r>
              <a:rPr lang="en-US" altLang="zh-CN" dirty="0"/>
              <a:t>DBINFO</a:t>
            </a:r>
            <a:r>
              <a:rPr lang="zh-CN" altLang="en-US" dirty="0"/>
              <a:t>数据中心模块负责。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自动化任务通过脚本触发，调用 </a:t>
            </a:r>
            <a:r>
              <a:rPr lang="en-US" altLang="zh-CN" dirty="0" err="1"/>
              <a:t>XtraBackup</a:t>
            </a:r>
            <a:r>
              <a:rPr lang="en-US" altLang="zh-CN" dirty="0"/>
              <a:t> tool </a:t>
            </a:r>
            <a:r>
              <a:rPr lang="zh-CN" altLang="en-US" dirty="0"/>
              <a:t>对</a:t>
            </a:r>
            <a:r>
              <a:rPr lang="en-US" altLang="zh-CN" dirty="0"/>
              <a:t>slave</a:t>
            </a:r>
            <a:r>
              <a:rPr lang="zh-CN" altLang="en-US" dirty="0"/>
              <a:t>节点做物理级别的复制，同时通过流式压缩将</a:t>
            </a:r>
            <a:r>
              <a:rPr lang="zh-CN" altLang="en-US" dirty="0" smtClean="0"/>
              <a:t>备份</a:t>
            </a:r>
            <a:endParaRPr lang="en-US" altLang="zh-CN" dirty="0" smtClean="0"/>
          </a:p>
          <a:p>
            <a:r>
              <a:rPr lang="zh-CN" altLang="en-US" dirty="0" smtClean="0"/>
              <a:t>完成</a:t>
            </a:r>
            <a:r>
              <a:rPr lang="en-US" altLang="zh-CN" dirty="0"/>
              <a:t>tar</a:t>
            </a:r>
            <a:r>
              <a:rPr lang="zh-CN" altLang="en-US" dirty="0"/>
              <a:t>包文件传输至备份存储平台（ 两台 </a:t>
            </a:r>
            <a:r>
              <a:rPr lang="en-US" altLang="zh-CN" dirty="0" err="1"/>
              <a:t>MooseFS</a:t>
            </a:r>
            <a:r>
              <a:rPr lang="en-US" altLang="zh-CN" dirty="0"/>
              <a:t> </a:t>
            </a:r>
            <a:r>
              <a:rPr lang="zh-CN" altLang="en-US" dirty="0"/>
              <a:t>文件系统，一套存 放 </a:t>
            </a:r>
            <a:r>
              <a:rPr lang="en-US" altLang="zh-CN" dirty="0"/>
              <a:t>FULL-BACKUP </a:t>
            </a:r>
            <a:r>
              <a:rPr lang="zh-CN" altLang="en-US" dirty="0"/>
              <a:t>备份，一套存放</a:t>
            </a:r>
            <a:r>
              <a:rPr lang="en-US" altLang="zh-CN" dirty="0"/>
              <a:t>BINLOG</a:t>
            </a:r>
            <a:r>
              <a:rPr lang="zh-CN" altLang="en-US" dirty="0"/>
              <a:t>备份 ）。</a:t>
            </a:r>
          </a:p>
        </p:txBody>
      </p:sp>
    </p:spTree>
    <p:extLst>
      <p:ext uri="{BB962C8B-B14F-4D97-AF65-F5344CB8AC3E}">
        <p14:creationId xmlns:p14="http://schemas.microsoft.com/office/powerpoint/2010/main" val="428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组合 6"/>
          <p:cNvGrpSpPr>
            <a:grpSpLocks/>
          </p:cNvGrpSpPr>
          <p:nvPr/>
        </p:nvGrpSpPr>
        <p:grpSpPr bwMode="auto">
          <a:xfrm>
            <a:off x="1024036" y="3184525"/>
            <a:ext cx="4476652" cy="488950"/>
            <a:chOff x="176329" y="0"/>
            <a:chExt cx="4477106" cy="489600"/>
          </a:xfrm>
        </p:grpSpPr>
        <p:grpSp>
          <p:nvGrpSpPr>
            <p:cNvPr id="16422" name="组合 7"/>
            <p:cNvGrpSpPr>
              <a:grpSpLocks/>
            </p:cNvGrpSpPr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16426" name="矩形 11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4968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427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None/>
                </a:pPr>
                <a:r>
                  <a:rPr lang="en-US" altLang="zh-CN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JKDB</a:t>
                </a:r>
                <a:r>
                  <a:rPr lang="zh-CN" altLang="en-US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系统简介</a:t>
                </a:r>
                <a:endParaRPr lang="zh-CN" sz="20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425" name="文本框 10"/>
            <p:cNvSpPr txBox="1">
              <a:spLocks noChangeArrowheads="1"/>
            </p:cNvSpPr>
            <p:nvPr/>
          </p:nvSpPr>
          <p:spPr bwMode="auto">
            <a:xfrm>
              <a:off x="176329" y="37029"/>
              <a:ext cx="9620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zh-CN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第一章</a:t>
              </a:r>
            </a:p>
          </p:txBody>
        </p:sp>
      </p:grpSp>
      <p:grpSp>
        <p:nvGrpSpPr>
          <p:cNvPr id="16389" name="组合 13"/>
          <p:cNvGrpSpPr>
            <a:grpSpLocks/>
          </p:cNvGrpSpPr>
          <p:nvPr/>
        </p:nvGrpSpPr>
        <p:grpSpPr bwMode="auto">
          <a:xfrm>
            <a:off x="1024036" y="3844925"/>
            <a:ext cx="4476652" cy="488950"/>
            <a:chOff x="176329" y="0"/>
            <a:chExt cx="4477106" cy="489600"/>
          </a:xfrm>
        </p:grpSpPr>
        <p:grpSp>
          <p:nvGrpSpPr>
            <p:cNvPr id="16416" name="组合 14"/>
            <p:cNvGrpSpPr>
              <a:grpSpLocks/>
            </p:cNvGrpSpPr>
            <p:nvPr/>
          </p:nvGrpSpPr>
          <p:grpSpPr bwMode="auto">
            <a:xfrm>
              <a:off x="1513849" y="0"/>
              <a:ext cx="3139586" cy="489600"/>
              <a:chOff x="0" y="0"/>
              <a:chExt cx="4542504" cy="489600"/>
            </a:xfrm>
          </p:grpSpPr>
          <p:sp>
            <p:nvSpPr>
              <p:cNvPr id="16420" name="矩形 18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4968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421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None/>
                </a:pPr>
                <a:r>
                  <a:rPr lang="en-US" altLang="zh-CN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JKDB</a:t>
                </a:r>
                <a:r>
                  <a:rPr lang="zh-CN" altLang="en-US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架构</a:t>
                </a:r>
                <a:r>
                  <a:rPr lang="zh-CN" altLang="en-US" sz="20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设计</a:t>
                </a:r>
                <a:endParaRPr lang="zh-CN" sz="20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419" name="文本框 17"/>
            <p:cNvSpPr txBox="1">
              <a:spLocks noChangeArrowheads="1"/>
            </p:cNvSpPr>
            <p:nvPr/>
          </p:nvSpPr>
          <p:spPr bwMode="auto">
            <a:xfrm>
              <a:off x="176329" y="37029"/>
              <a:ext cx="9620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zh-CN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第二章</a:t>
              </a:r>
            </a:p>
          </p:txBody>
        </p:sp>
      </p:grpSp>
      <p:grpSp>
        <p:nvGrpSpPr>
          <p:cNvPr id="16390" name="组合 20"/>
          <p:cNvGrpSpPr>
            <a:grpSpLocks/>
          </p:cNvGrpSpPr>
          <p:nvPr/>
        </p:nvGrpSpPr>
        <p:grpSpPr bwMode="auto">
          <a:xfrm>
            <a:off x="1020861" y="4505325"/>
            <a:ext cx="4476652" cy="488950"/>
            <a:chOff x="176329" y="0"/>
            <a:chExt cx="4477106" cy="489600"/>
          </a:xfrm>
        </p:grpSpPr>
        <p:grpSp>
          <p:nvGrpSpPr>
            <p:cNvPr id="16410" name="组合 21"/>
            <p:cNvGrpSpPr>
              <a:grpSpLocks/>
            </p:cNvGrpSpPr>
            <p:nvPr/>
          </p:nvGrpSpPr>
          <p:grpSpPr bwMode="auto">
            <a:xfrm>
              <a:off x="1514629" y="0"/>
              <a:ext cx="3138806" cy="489600"/>
              <a:chOff x="1129" y="0"/>
              <a:chExt cx="4541375" cy="489600"/>
            </a:xfrm>
          </p:grpSpPr>
          <p:sp>
            <p:nvSpPr>
              <p:cNvPr id="16414" name="矩形 25"/>
              <p:cNvSpPr>
                <a:spLocks noChangeArrowheads="1"/>
              </p:cNvSpPr>
              <p:nvPr/>
            </p:nvSpPr>
            <p:spPr bwMode="auto">
              <a:xfrm>
                <a:off x="1129" y="0"/>
                <a:ext cx="3597265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415" name="Rectangle 6"/>
              <p:cNvSpPr>
                <a:spLocks noChangeArrowheads="1"/>
              </p:cNvSpPr>
              <p:nvPr/>
            </p:nvSpPr>
            <p:spPr bwMode="auto">
              <a:xfrm>
                <a:off x="532478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buFont typeface="Arial" pitchFamily="34" charset="0"/>
                  <a:buNone/>
                </a:pPr>
                <a:r>
                  <a:rPr lang="en-US" altLang="zh-CN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JKDB</a:t>
                </a:r>
                <a:r>
                  <a:rPr lang="zh-CN" altLang="en-US" sz="2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功能模块</a:t>
                </a:r>
                <a:endParaRPr lang="zh-CN" sz="20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413" name="文本框 24"/>
            <p:cNvSpPr txBox="1">
              <a:spLocks noChangeArrowheads="1"/>
            </p:cNvSpPr>
            <p:nvPr/>
          </p:nvSpPr>
          <p:spPr bwMode="auto">
            <a:xfrm>
              <a:off x="176329" y="37029"/>
              <a:ext cx="9620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zh-CN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第三章</a:t>
              </a:r>
            </a:p>
          </p:txBody>
        </p:sp>
      </p:grpSp>
      <p:grpSp>
        <p:nvGrpSpPr>
          <p:cNvPr id="16392" name="组合 34"/>
          <p:cNvGrpSpPr>
            <a:grpSpLocks/>
          </p:cNvGrpSpPr>
          <p:nvPr/>
        </p:nvGrpSpPr>
        <p:grpSpPr bwMode="auto">
          <a:xfrm>
            <a:off x="490538" y="1717675"/>
            <a:ext cx="2701925" cy="900113"/>
            <a:chOff x="0" y="0"/>
            <a:chExt cx="2702007" cy="899374"/>
          </a:xfrm>
        </p:grpSpPr>
        <p:grpSp>
          <p:nvGrpSpPr>
            <p:cNvPr id="16400" name="组合 35"/>
            <p:cNvGrpSpPr>
              <a:grpSpLocks/>
            </p:cNvGrpSpPr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16402" name="文本框 3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</a:pPr>
                <a:r>
                  <a:rPr lang="zh-CN" sz="36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目</a:t>
                </a:r>
                <a:r>
                  <a:rPr lang="zh-CN" sz="3600" b="1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录</a:t>
                </a:r>
              </a:p>
            </p:txBody>
          </p:sp>
          <p:cxnSp>
            <p:nvCxnSpPr>
              <p:cNvPr id="16403" name="直接连接符 38"/>
              <p:cNvCxnSpPr>
                <a:cxnSpLocks noChangeShapeType="1"/>
              </p:cNvCxnSpPr>
              <p:nvPr/>
            </p:nvCxnSpPr>
            <p:spPr bwMode="auto">
              <a:xfrm>
                <a:off x="150817" y="850201"/>
                <a:ext cx="255119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01" name="文本框 3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en-US" altLang="zh-CN" sz="2000" b="1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sz="20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393" name="文本框 39"/>
          <p:cNvSpPr txBox="1">
            <a:spLocks noChangeArrowheads="1"/>
          </p:cNvSpPr>
          <p:nvPr/>
        </p:nvSpPr>
        <p:spPr bwMode="auto">
          <a:xfrm>
            <a:off x="8797925" y="1022350"/>
            <a:ext cx="160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JKDB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8680450" y="1844675"/>
            <a:ext cx="2198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单击此处可编辑内容，根据您的   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</a:t>
            </a:r>
            <a:r>
              <a:rPr lang="zh-CN" altLang="en-US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自由拉伸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文本框大小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9061450" y="2417763"/>
            <a:ext cx="2198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单击此处可编辑内容，根据您的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需要自由拉伸文本框大小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9147175" y="381635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8845550" y="43322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单击此处可编辑内容，根据您的  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需要自由拉伸文本框大小</a:t>
            </a:r>
            <a:endParaRPr 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8501063" y="4859338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8205788" y="5395913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单击此处可编辑内容，根据您的   </a:t>
            </a:r>
            <a:r>
              <a:rPr 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需要自由拉伸文本框大小</a:t>
            </a:r>
            <a:endParaRPr 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备份模块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8" y="1112157"/>
            <a:ext cx="11930147" cy="2545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310" y="2743714"/>
            <a:ext cx="5647619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备份模块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241944"/>
            <a:ext cx="11619749" cy="35585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940" y="4885593"/>
            <a:ext cx="4266667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备份模块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966821"/>
            <a:ext cx="8559626" cy="446881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2587" y="118693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自动化恢复备份文件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70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备份模块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82587" y="118693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自动化数据恢复到任意时间点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" y="1966821"/>
            <a:ext cx="9942857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监控模块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10798" y="1994212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公司监控的主要工具为</a:t>
            </a:r>
            <a:r>
              <a:rPr lang="en-US" altLang="zh-CN" dirty="0" err="1" smtClean="0"/>
              <a:t>openfalcon</a:t>
            </a:r>
            <a:r>
              <a:rPr lang="en-US" altLang="zh-CN" dirty="0" smtClean="0"/>
              <a:t>,</a:t>
            </a:r>
            <a:r>
              <a:rPr lang="zh-CN" altLang="en-US" dirty="0" smtClean="0"/>
              <a:t>对服务器、网络、数据库等各自软硬件统一监控告警。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81308" y="11926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监控模块介绍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310797" y="245717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DBA</a:t>
            </a:r>
            <a:r>
              <a:rPr lang="zh-CN" altLang="en-US" dirty="0" smtClean="0"/>
              <a:t>辅助监控工具：</a:t>
            </a:r>
            <a:r>
              <a:rPr lang="en-US" altLang="zh-CN" dirty="0" smtClean="0"/>
              <a:t>sec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mysqlmon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slowquery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scripts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监控模块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5825" y="1863583"/>
            <a:ext cx="108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SEC</a:t>
            </a:r>
            <a:r>
              <a:rPr lang="zh-CN" altLang="en-US" dirty="0" smtClean="0"/>
              <a:t>为所有数据库和服务器提供日志监控功能，任何反映在错误日志里的信息都可以报警出来。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可定制任意报警关键字、支持正则匹配、内容过滤等功能。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99549" y="1181019"/>
            <a:ext cx="142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SEC</a:t>
            </a:r>
            <a:r>
              <a:rPr lang="zh-CN" altLang="en-US" sz="2800" dirty="0" smtClean="0"/>
              <a:t>监控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7" y="3001424"/>
            <a:ext cx="9470246" cy="3445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854" y="2653223"/>
            <a:ext cx="2181412" cy="3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监控模块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9549" y="1181019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dbmon</a:t>
            </a:r>
            <a:r>
              <a:rPr lang="zh-CN" altLang="en-US" sz="2800" dirty="0" smtClean="0"/>
              <a:t>监控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863805"/>
            <a:ext cx="11578771" cy="47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监控模块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9549" y="1111348"/>
            <a:ext cx="169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slowquery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9" y="1634568"/>
            <a:ext cx="11187656" cy="51222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377" y="4195669"/>
            <a:ext cx="5833868" cy="25877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19" y="4758335"/>
            <a:ext cx="5857258" cy="19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监控模块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9549" y="1111348"/>
            <a:ext cx="169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slowquery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87" y="1831516"/>
            <a:ext cx="8573073" cy="48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校验中心模块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93079" y="1793907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校验中心自动校验元数据的正确性和线上数据库可能产生的风险点，并提前预警。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55181" y="114915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校验中心介绍</a:t>
            </a:r>
            <a:endParaRPr lang="zh-CN" altLang="en-US" sz="2800" dirty="0"/>
          </a:p>
        </p:txBody>
      </p:sp>
      <p:sp>
        <p:nvSpPr>
          <p:cNvPr id="75" name="文本框 74"/>
          <p:cNvSpPr txBox="1"/>
          <p:nvPr/>
        </p:nvSpPr>
        <p:spPr>
          <a:xfrm>
            <a:off x="1093079" y="221332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丰富的校验指标，可以灵活配置校验项、忽略设置。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817562" y="4328158"/>
            <a:ext cx="1495516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校验进程调度器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3010938" y="4328158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校验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Task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5" name="直接箭头连接符 4"/>
          <p:cNvCxnSpPr>
            <a:stCxn id="2" idx="3"/>
            <a:endCxn id="14" idx="1"/>
          </p:cNvCxnSpPr>
          <p:nvPr/>
        </p:nvCxnSpPr>
        <p:spPr bwMode="auto">
          <a:xfrm>
            <a:off x="2313078" y="4580708"/>
            <a:ext cx="6978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/>
          <p:cNvSpPr txBox="1"/>
          <p:nvPr/>
        </p:nvSpPr>
        <p:spPr>
          <a:xfrm>
            <a:off x="2415786" y="435428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启动</a:t>
            </a:r>
            <a:endParaRPr lang="zh-CN" altLang="en-US" sz="1200" dirty="0"/>
          </a:p>
        </p:txBody>
      </p:sp>
      <p:sp>
        <p:nvSpPr>
          <p:cNvPr id="22" name="矩形 21"/>
          <p:cNvSpPr/>
          <p:nvPr/>
        </p:nvSpPr>
        <p:spPr bwMode="auto">
          <a:xfrm>
            <a:off x="3010938" y="3190792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校验配置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5" name="直接箭头连接符 14"/>
          <p:cNvCxnSpPr>
            <a:stCxn id="22" idx="2"/>
            <a:endCxn id="14" idx="0"/>
          </p:cNvCxnSpPr>
          <p:nvPr/>
        </p:nvCxnSpPr>
        <p:spPr bwMode="auto">
          <a:xfrm>
            <a:off x="3585117" y="3695891"/>
            <a:ext cx="0" cy="6322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矩形 28"/>
          <p:cNvSpPr/>
          <p:nvPr/>
        </p:nvSpPr>
        <p:spPr bwMode="auto">
          <a:xfrm>
            <a:off x="4996492" y="4328158"/>
            <a:ext cx="1357363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校验执行器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1" name="直接箭头连接符 20"/>
          <p:cNvCxnSpPr>
            <a:stCxn id="14" idx="3"/>
            <a:endCxn id="29" idx="1"/>
          </p:cNvCxnSpPr>
          <p:nvPr/>
        </p:nvCxnSpPr>
        <p:spPr bwMode="auto">
          <a:xfrm>
            <a:off x="4159295" y="4580708"/>
            <a:ext cx="8371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肘形连接符 27"/>
          <p:cNvCxnSpPr>
            <a:stCxn id="29" idx="2"/>
            <a:endCxn id="14" idx="2"/>
          </p:cNvCxnSpPr>
          <p:nvPr/>
        </p:nvCxnSpPr>
        <p:spPr bwMode="auto">
          <a:xfrm rot="5400000">
            <a:off x="4630146" y="3788229"/>
            <a:ext cx="12700" cy="2090057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矩形 41"/>
          <p:cNvSpPr/>
          <p:nvPr/>
        </p:nvSpPr>
        <p:spPr bwMode="auto">
          <a:xfrm>
            <a:off x="7330387" y="4328158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问题上报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440" name="直接箭头连接符 18439"/>
          <p:cNvCxnSpPr>
            <a:stCxn id="29" idx="3"/>
            <a:endCxn id="42" idx="1"/>
          </p:cNvCxnSpPr>
          <p:nvPr/>
        </p:nvCxnSpPr>
        <p:spPr bwMode="auto">
          <a:xfrm>
            <a:off x="6353855" y="4580708"/>
            <a:ext cx="9765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矩形 45"/>
          <p:cNvSpPr/>
          <p:nvPr/>
        </p:nvSpPr>
        <p:spPr bwMode="auto">
          <a:xfrm>
            <a:off x="9289815" y="4328158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DBA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响应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445" name="直接箭头连接符 18444"/>
          <p:cNvCxnSpPr>
            <a:stCxn id="42" idx="3"/>
            <a:endCxn id="46" idx="1"/>
          </p:cNvCxnSpPr>
          <p:nvPr/>
        </p:nvCxnSpPr>
        <p:spPr bwMode="auto">
          <a:xfrm>
            <a:off x="8478744" y="4580708"/>
            <a:ext cx="8110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矩形 53"/>
          <p:cNvSpPr/>
          <p:nvPr/>
        </p:nvSpPr>
        <p:spPr bwMode="auto">
          <a:xfrm>
            <a:off x="7132436" y="3190791"/>
            <a:ext cx="1357363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设置白名单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452" name="肘形连接符 18451"/>
          <p:cNvCxnSpPr>
            <a:stCxn id="46" idx="0"/>
          </p:cNvCxnSpPr>
          <p:nvPr/>
        </p:nvCxnSpPr>
        <p:spPr bwMode="auto">
          <a:xfrm rot="16200000" flipV="1">
            <a:off x="8734488" y="3198651"/>
            <a:ext cx="884818" cy="137419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矩形 60"/>
          <p:cNvSpPr/>
          <p:nvPr/>
        </p:nvSpPr>
        <p:spPr bwMode="auto">
          <a:xfrm>
            <a:off x="9290106" y="5465525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确认问题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456" name="直接箭头连接符 18455"/>
          <p:cNvCxnSpPr>
            <a:stCxn id="46" idx="2"/>
            <a:endCxn id="61" idx="0"/>
          </p:cNvCxnSpPr>
          <p:nvPr/>
        </p:nvCxnSpPr>
        <p:spPr bwMode="auto">
          <a:xfrm>
            <a:off x="9863994" y="4833257"/>
            <a:ext cx="291" cy="632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矩形 65"/>
          <p:cNvSpPr/>
          <p:nvPr/>
        </p:nvSpPr>
        <p:spPr bwMode="auto">
          <a:xfrm>
            <a:off x="5431334" y="3190789"/>
            <a:ext cx="1148357" cy="5050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过滤器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8460" name="直接箭头连接符 18459"/>
          <p:cNvCxnSpPr>
            <a:stCxn id="54" idx="1"/>
            <a:endCxn id="66" idx="3"/>
          </p:cNvCxnSpPr>
          <p:nvPr/>
        </p:nvCxnSpPr>
        <p:spPr bwMode="auto">
          <a:xfrm flipH="1" flipV="1">
            <a:off x="6579691" y="3443339"/>
            <a:ext cx="552745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肘形连接符 36"/>
          <p:cNvCxnSpPr>
            <a:endCxn id="66" idx="2"/>
          </p:cNvCxnSpPr>
          <p:nvPr/>
        </p:nvCxnSpPr>
        <p:spPr bwMode="auto">
          <a:xfrm flipV="1">
            <a:off x="3591467" y="3695888"/>
            <a:ext cx="2414046" cy="33618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8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3" y="4238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系统介绍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17563" y="1899942"/>
            <a:ext cx="1084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面向</a:t>
            </a:r>
            <a:r>
              <a:rPr lang="en-US" altLang="zh-CN" dirty="0" smtClean="0"/>
              <a:t>DBA</a:t>
            </a:r>
            <a:r>
              <a:rPr lang="zh-CN" altLang="en-US" dirty="0" smtClean="0"/>
              <a:t>服务，同时提供工单和开发自助功能、</a:t>
            </a:r>
            <a:r>
              <a:rPr lang="en-US" altLang="zh-CN" dirty="0" smtClean="0"/>
              <a:t>WEBAPI</a:t>
            </a:r>
            <a:r>
              <a:rPr lang="zh-CN" altLang="en-US" dirty="0" smtClean="0"/>
              <a:t>服务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数据库管理流程化、标准化、自动化、服务化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模块化开发设计、闭环设计思路。</a:t>
            </a:r>
            <a:endParaRPr lang="zh-CN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758824" y="1258684"/>
            <a:ext cx="31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系统功能介绍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 bwMode="auto">
          <a:xfrm>
            <a:off x="938857" y="3567899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元数据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570502" y="3567898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部署模块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2202146" y="3567897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备份模块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2833807" y="3567896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监控模块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097106" y="3567896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容量模块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728739" y="3567895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配置模块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5346088" y="3567894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校验模块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5972132" y="3567893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消息通知模块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7215410" y="3552080"/>
            <a:ext cx="1762812" cy="3614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开发自助服务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215410" y="4136538"/>
            <a:ext cx="1762812" cy="3614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工单申请服务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7215410" y="4720996"/>
            <a:ext cx="1762812" cy="3614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流程审批服务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3449230" y="3575653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高可用模块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938857" y="5193122"/>
            <a:ext cx="5524954" cy="38829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服务平台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9089909" y="3546180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申请数据库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9693275" y="3546179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申请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权限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10296641" y="3546179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自助查询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10913828" y="3546178"/>
            <a:ext cx="491679" cy="153037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自助执行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7215409" y="5204155"/>
            <a:ext cx="4190097" cy="38829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对外服务平台</a:t>
            </a:r>
          </a:p>
        </p:txBody>
      </p:sp>
      <p:sp>
        <p:nvSpPr>
          <p:cNvPr id="7" name="右箭头 6"/>
          <p:cNvSpPr/>
          <p:nvPr/>
        </p:nvSpPr>
        <p:spPr bwMode="auto">
          <a:xfrm rot="10800000">
            <a:off x="6561426" y="4254782"/>
            <a:ext cx="568470" cy="34929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9852" y="453633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64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校验中心模块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030287"/>
            <a:ext cx="11788548" cy="46850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87" y="3845739"/>
            <a:ext cx="6803307" cy="28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容量规划模块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1650" y="1323702"/>
            <a:ext cx="1103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容量规划用于统计和分析服务器、数据库、数据表的数据增长量和数据趋势，对服务器和数据库的容量自动</a:t>
            </a:r>
            <a:endParaRPr lang="en-US" altLang="zh-CN" dirty="0" smtClean="0"/>
          </a:p>
          <a:p>
            <a:r>
              <a:rPr lang="zh-CN" altLang="en-US" dirty="0" smtClean="0"/>
              <a:t>进行评估和分析，方便</a:t>
            </a:r>
            <a:r>
              <a:rPr lang="en-US" altLang="zh-CN" dirty="0" smtClean="0"/>
              <a:t>DBA</a:t>
            </a:r>
            <a:r>
              <a:rPr lang="zh-CN" altLang="en-US" dirty="0" smtClean="0"/>
              <a:t>对未来数据库容量做管理和规划。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021139"/>
            <a:ext cx="4767036" cy="2395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85" y="4416400"/>
            <a:ext cx="4824549" cy="23920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44" y="2067651"/>
            <a:ext cx="4721463" cy="23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容量规划模块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545137"/>
            <a:ext cx="11905660" cy="52206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2587" y="104709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MySQL</a:t>
            </a:r>
            <a:r>
              <a:rPr lang="zh-CN" altLang="en-US" sz="2400" dirty="0" smtClean="0"/>
              <a:t>容量规划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23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容量规划模块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587" y="104709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MySQL</a:t>
            </a:r>
            <a:r>
              <a:rPr lang="zh-CN" altLang="en-US" sz="2400" dirty="0" smtClean="0"/>
              <a:t>容量规划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1582031"/>
            <a:ext cx="11414663" cy="52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消息通知模块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10798" y="1994212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消息通知模块为整个平台提供统一的消息发送服务。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81308" y="119269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消息通知模块介绍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310797" y="245717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统一的接口，一个接口支持短信、邮件、</a:t>
            </a:r>
            <a:r>
              <a:rPr lang="en-US" altLang="zh-CN" dirty="0" smtClean="0"/>
              <a:t>MSG</a:t>
            </a:r>
            <a:r>
              <a:rPr lang="zh-CN" altLang="en-US" dirty="0" smtClean="0"/>
              <a:t>信息的统一发送。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310797" y="293614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可发送告警信息、数据库服务通知、自动化任务、工单状态等任意信息。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310797" y="3415114"/>
            <a:ext cx="1035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MSG</a:t>
            </a:r>
            <a:r>
              <a:rPr lang="zh-CN" altLang="en-US" dirty="0" smtClean="0"/>
              <a:t>信息支持自定义分类和分组发送，使用</a:t>
            </a:r>
            <a:r>
              <a:rPr lang="en-US" altLang="zh-CN" dirty="0" err="1" smtClean="0"/>
              <a:t>MongoDB</a:t>
            </a:r>
            <a:r>
              <a:rPr lang="zh-CN" altLang="en-US" dirty="0" smtClean="0"/>
              <a:t>作为数据存储，</a:t>
            </a:r>
            <a:r>
              <a:rPr lang="en-US" altLang="zh-CN" dirty="0" smtClean="0"/>
              <a:t>ES</a:t>
            </a:r>
            <a:r>
              <a:rPr lang="zh-CN" altLang="en-US" dirty="0" smtClean="0"/>
              <a:t>作为数据检索（待实现）。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3971109" y="4110442"/>
            <a:ext cx="1593669" cy="15414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消息通知模块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456194" y="4180114"/>
            <a:ext cx="1724298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监控告警信息</a:t>
            </a:r>
          </a:p>
        </p:txBody>
      </p:sp>
      <p:sp>
        <p:nvSpPr>
          <p:cNvPr id="7" name="右箭头 6"/>
          <p:cNvSpPr/>
          <p:nvPr/>
        </p:nvSpPr>
        <p:spPr bwMode="auto">
          <a:xfrm>
            <a:off x="3326674" y="4702625"/>
            <a:ext cx="609600" cy="31350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456194" y="4702626"/>
            <a:ext cx="1724298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DB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服务、工单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1456194" y="5216427"/>
            <a:ext cx="1724298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自动化任务</a:t>
            </a:r>
          </a:p>
        </p:txBody>
      </p:sp>
      <p:sp>
        <p:nvSpPr>
          <p:cNvPr id="25" name="右箭头 24"/>
          <p:cNvSpPr/>
          <p:nvPr/>
        </p:nvSpPr>
        <p:spPr bwMode="auto">
          <a:xfrm>
            <a:off x="5677989" y="4737460"/>
            <a:ext cx="609600" cy="31350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355395" y="4180114"/>
            <a:ext cx="951096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短信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6355395" y="4702626"/>
            <a:ext cx="951096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邮件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6355395" y="5216427"/>
            <a:ext cx="951096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MSG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8097108" y="5216427"/>
            <a:ext cx="951096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Mongo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0" name="直接箭头连接符 9"/>
          <p:cNvCxnSpPr>
            <a:stCxn id="28" idx="3"/>
            <a:endCxn id="30" idx="1"/>
          </p:cNvCxnSpPr>
          <p:nvPr/>
        </p:nvCxnSpPr>
        <p:spPr bwMode="auto">
          <a:xfrm>
            <a:off x="7306491" y="5390598"/>
            <a:ext cx="790617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62164" y="5149268"/>
            <a:ext cx="668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accent5">
                    <a:lumMod val="90000"/>
                  </a:schemeClr>
                </a:solidFill>
              </a:rPr>
              <a:t>http </a:t>
            </a:r>
            <a:r>
              <a:rPr lang="en-US" altLang="zh-CN" sz="1200" dirty="0" err="1" smtClean="0">
                <a:solidFill>
                  <a:schemeClr val="accent5">
                    <a:lumMod val="90000"/>
                  </a:schemeClr>
                </a:solidFill>
              </a:rPr>
              <a:t>api</a:t>
            </a:r>
            <a:endParaRPr lang="zh-CN" altLang="en-US" sz="12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097108" y="5878270"/>
            <a:ext cx="951096" cy="3483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ES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2" name="直接箭头连接符 21"/>
          <p:cNvCxnSpPr>
            <a:stCxn id="30" idx="2"/>
          </p:cNvCxnSpPr>
          <p:nvPr/>
        </p:nvCxnSpPr>
        <p:spPr bwMode="auto">
          <a:xfrm>
            <a:off x="8572656" y="5564768"/>
            <a:ext cx="0" cy="31350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 bwMode="auto">
          <a:xfrm>
            <a:off x="9709123" y="5287767"/>
            <a:ext cx="1053737" cy="91440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WEB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32" name="直接箭头连接符 31"/>
          <p:cNvCxnSpPr>
            <a:stCxn id="30" idx="3"/>
            <a:endCxn id="29" idx="1"/>
          </p:cNvCxnSpPr>
          <p:nvPr/>
        </p:nvCxnSpPr>
        <p:spPr bwMode="auto">
          <a:xfrm>
            <a:off x="9048204" y="5390598"/>
            <a:ext cx="660919" cy="35437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35" idx="3"/>
            <a:endCxn id="29" idx="1"/>
          </p:cNvCxnSpPr>
          <p:nvPr/>
        </p:nvCxnSpPr>
        <p:spPr bwMode="auto">
          <a:xfrm flipV="1">
            <a:off x="9048204" y="5744968"/>
            <a:ext cx="660919" cy="30747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等腰三角形 4"/>
          <p:cNvSpPr>
            <a:spLocks/>
          </p:cNvSpPr>
          <p:nvPr/>
        </p:nvSpPr>
        <p:spPr bwMode="auto">
          <a:xfrm>
            <a:off x="3175000" y="0"/>
            <a:ext cx="3540125" cy="6858000"/>
          </a:xfrm>
          <a:custGeom>
            <a:avLst/>
            <a:gdLst>
              <a:gd name="T0" fmla="*/ 818724 w 3540538"/>
              <a:gd name="T1" fmla="*/ 6858000 h 6858000"/>
              <a:gd name="T2" fmla="*/ 3538886 w 3540538"/>
              <a:gd name="T3" fmla="*/ 0 h 6858000"/>
              <a:gd name="T4" fmla="*/ 1689179 w 3540538"/>
              <a:gd name="T5" fmla="*/ 6858000 h 6858000"/>
              <a:gd name="T6" fmla="*/ 818724 w 3540538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538" h="6858000">
                <a:moveTo>
                  <a:pt x="819108" y="6858000"/>
                </a:moveTo>
                <a:cubicBezTo>
                  <a:pt x="-910511" y="4789714"/>
                  <a:pt x="146615" y="2503714"/>
                  <a:pt x="3540538" y="0"/>
                </a:cubicBezTo>
                <a:cubicBezTo>
                  <a:pt x="-859709" y="3490687"/>
                  <a:pt x="386102" y="5515430"/>
                  <a:pt x="1689967" y="6858000"/>
                </a:cubicBezTo>
                <a:lnTo>
                  <a:pt x="819108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59" name="文本框 5"/>
          <p:cNvSpPr txBox="1">
            <a:spLocks noChangeArrowheads="1"/>
          </p:cNvSpPr>
          <p:nvPr/>
        </p:nvSpPr>
        <p:spPr bwMode="auto">
          <a:xfrm>
            <a:off x="9866313" y="1920875"/>
            <a:ext cx="20697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6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zh-CN" altLang="en-US" sz="6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文本框 6"/>
          <p:cNvSpPr txBox="1">
            <a:spLocks noChangeArrowheads="1"/>
          </p:cNvSpPr>
          <p:nvPr/>
        </p:nvSpPr>
        <p:spPr bwMode="auto">
          <a:xfrm>
            <a:off x="4486275" y="2768600"/>
            <a:ext cx="7570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感谢您的参与指导</a:t>
            </a:r>
          </a:p>
        </p:txBody>
      </p:sp>
      <p:sp>
        <p:nvSpPr>
          <p:cNvPr id="45061" name="文本框 8"/>
          <p:cNvSpPr txBox="1">
            <a:spLocks noChangeArrowheads="1"/>
          </p:cNvSpPr>
          <p:nvPr/>
        </p:nvSpPr>
        <p:spPr bwMode="auto">
          <a:xfrm>
            <a:off x="8945563" y="3876675"/>
            <a:ext cx="25414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平安健康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DBA Team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062" name="直接连接符 27"/>
          <p:cNvCxnSpPr>
            <a:cxnSpLocks noChangeShapeType="1"/>
          </p:cNvCxnSpPr>
          <p:nvPr/>
        </p:nvCxnSpPr>
        <p:spPr bwMode="auto">
          <a:xfrm>
            <a:off x="365125" y="369888"/>
            <a:ext cx="0" cy="311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3" name="文本框 32"/>
          <p:cNvSpPr txBox="1">
            <a:spLocks noChangeArrowheads="1"/>
          </p:cNvSpPr>
          <p:nvPr/>
        </p:nvSpPr>
        <p:spPr bwMode="auto">
          <a:xfrm>
            <a:off x="360363" y="336550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平安健康互联网</a:t>
            </a:r>
            <a:endParaRPr lang="en-US" altLang="zh-CN" sz="10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j</a:t>
            </a:r>
            <a:r>
              <a:rPr lang="en-US" altLang="zh-CN" sz="1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k.cn</a:t>
            </a:r>
            <a:endParaRPr lang="zh-CN" altLang="en-US" sz="1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3" y="4238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系统介绍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9" y="973137"/>
            <a:ext cx="11491276" cy="57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19517" y="1809546"/>
            <a:ext cx="1035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系统由</a:t>
            </a:r>
            <a:r>
              <a:rPr lang="en-US" altLang="zh-CN" dirty="0" smtClean="0"/>
              <a:t>3</a:t>
            </a:r>
            <a:r>
              <a:rPr lang="zh-CN" altLang="en-US" dirty="0" smtClean="0"/>
              <a:t>层架构组成，</a:t>
            </a:r>
            <a:r>
              <a:rPr lang="zh-CN" altLang="zh-CN" dirty="0" smtClean="0"/>
              <a:t>第一</a:t>
            </a:r>
            <a:r>
              <a:rPr lang="zh-CN" altLang="zh-CN" dirty="0"/>
              <a:t>层为</a:t>
            </a:r>
            <a:r>
              <a:rPr lang="en-US" altLang="zh-CN" dirty="0"/>
              <a:t>WEB</a:t>
            </a:r>
            <a:r>
              <a:rPr lang="zh-CN" altLang="zh-CN" dirty="0"/>
              <a:t>控制层，第二层为任务管理层和数据采集层，用于数据的交互处理，第三层为工作模块层，用于实现各功能的功能，通常由一系列脚本组成。同时系统将提供</a:t>
            </a:r>
            <a:r>
              <a:rPr lang="en-US" altLang="zh-CN" dirty="0"/>
              <a:t>Restful API</a:t>
            </a:r>
            <a:r>
              <a:rPr lang="zh-CN" altLang="zh-CN" dirty="0"/>
              <a:t>用于内部数据更新，提供</a:t>
            </a:r>
            <a:r>
              <a:rPr lang="en-US" altLang="zh-CN" dirty="0"/>
              <a:t>HTTP API</a:t>
            </a:r>
            <a:r>
              <a:rPr lang="zh-CN" altLang="zh-CN" dirty="0"/>
              <a:t>用于外部系统对接，提供消息通知功能用于发送各类报警和服务类的通知功能，提供任务上报功能用于各工作模块和</a:t>
            </a:r>
            <a:r>
              <a:rPr lang="en-US" altLang="zh-CN" dirty="0"/>
              <a:t>WEB</a:t>
            </a:r>
            <a:r>
              <a:rPr lang="zh-CN" altLang="zh-CN" dirty="0"/>
              <a:t>层的信息对接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81308" y="11926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整体架构设计</a:t>
            </a:r>
            <a:endParaRPr lang="zh-CN" altLang="en-US" sz="2800" dirty="0"/>
          </a:p>
        </p:txBody>
      </p:sp>
      <p:sp>
        <p:nvSpPr>
          <p:cNvPr id="2" name="圆角矩形 1"/>
          <p:cNvSpPr/>
          <p:nvPr/>
        </p:nvSpPr>
        <p:spPr bwMode="auto">
          <a:xfrm>
            <a:off x="3511526" y="3177120"/>
            <a:ext cx="5597640" cy="46296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WEB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管理层（信息查询、任务配置）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3511526" y="3760595"/>
            <a:ext cx="3159240" cy="46296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JOB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管理层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6749143" y="3760595"/>
            <a:ext cx="2360023" cy="46296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数据采集层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3511526" y="4354287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部署模块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4025332" y="4344070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配置模块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4530902" y="4354287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HA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模块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4530902" y="4344070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高可用模块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044708" y="4354287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备份模块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6749143" y="4344070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监控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模块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7297783" y="4344070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校验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模块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7846423" y="4344070"/>
            <a:ext cx="416040" cy="17678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容量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模块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2908190" y="3177120"/>
            <a:ext cx="470736" cy="293479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元数据中心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2908190" y="6232424"/>
            <a:ext cx="6200976" cy="46296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Restful API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服务层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2339688" y="3177119"/>
            <a:ext cx="470736" cy="35182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任务上报模块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1771186" y="3177118"/>
            <a:ext cx="470736" cy="35182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消息通知模块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9209590" y="3177118"/>
            <a:ext cx="470736" cy="35182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对外服务接口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73197" y="4664800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……</a:t>
            </a:r>
            <a:endParaRPr lang="zh-CN" altLang="en-US" sz="4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8249187" y="4619349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……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85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3" y="423863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架构规设计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1190074"/>
            <a:ext cx="10663237" cy="554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3" y="4238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架构设计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82289" y="1086542"/>
            <a:ext cx="350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系统自动化闭环设计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53" y="1766029"/>
            <a:ext cx="5990476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架构设计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22681" y="1680689"/>
            <a:ext cx="1035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 smtClean="0"/>
              <a:t>遵循</a:t>
            </a:r>
            <a:r>
              <a:rPr lang="zh-CN" altLang="zh-CN" dirty="0"/>
              <a:t>高内聚、低耦合的设计思想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模块化开发思想，堆积木，可维护性提升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复用和解耦，协议不允许同级模块相互调用和依赖，只允许高级模块调用低级模块。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产品化思想，产品化思想将有助于提升用户体验和稳定性。</a:t>
            </a:r>
            <a:endParaRPr lang="zh-CN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981308" y="11404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开发设计理论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48" y="2898045"/>
            <a:ext cx="9307355" cy="38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平行四边形 6"/>
          <p:cNvSpPr>
            <a:spLocks noChangeArrowheads="1"/>
          </p:cNvSpPr>
          <p:nvPr/>
        </p:nvSpPr>
        <p:spPr bwMode="auto">
          <a:xfrm>
            <a:off x="603250" y="363538"/>
            <a:ext cx="11588750" cy="550862"/>
          </a:xfrm>
          <a:prstGeom prst="parallelogram">
            <a:avLst>
              <a:gd name="adj" fmla="val 4149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平行四边形 7"/>
          <p:cNvSpPr>
            <a:spLocks noChangeArrowheads="1"/>
          </p:cNvSpPr>
          <p:nvPr/>
        </p:nvSpPr>
        <p:spPr bwMode="auto">
          <a:xfrm>
            <a:off x="6350" y="363538"/>
            <a:ext cx="752475" cy="550862"/>
          </a:xfrm>
          <a:prstGeom prst="parallelogram">
            <a:avLst>
              <a:gd name="adj" fmla="val 4151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85738" y="406400"/>
            <a:ext cx="63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矩形 8"/>
          <p:cNvSpPr>
            <a:spLocks noChangeArrowheads="1"/>
          </p:cNvSpPr>
          <p:nvPr/>
        </p:nvSpPr>
        <p:spPr bwMode="auto">
          <a:xfrm>
            <a:off x="817562" y="423863"/>
            <a:ext cx="2622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核心模块介绍</a:t>
            </a:r>
            <a:endParaRPr 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11"/>
          <p:cNvGrpSpPr>
            <a:grpSpLocks/>
          </p:cNvGrpSpPr>
          <p:nvPr/>
        </p:nvGrpSpPr>
        <p:grpSpPr bwMode="auto">
          <a:xfrm>
            <a:off x="11480800" y="479425"/>
            <a:ext cx="333375" cy="333375"/>
            <a:chOff x="0" y="0"/>
            <a:chExt cx="449943" cy="449943"/>
          </a:xfrm>
        </p:grpSpPr>
        <p:sp>
          <p:nvSpPr>
            <p:cNvPr id="18463" name="椭圆 9"/>
            <p:cNvSpPr>
              <a:spLocks noChangeArrowheads="1"/>
            </p:cNvSpPr>
            <p:nvPr/>
          </p:nvSpPr>
          <p:spPr bwMode="auto">
            <a:xfrm>
              <a:off x="0" y="0"/>
              <a:ext cx="449943" cy="44994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4" name="等腰三角形 10"/>
            <p:cNvSpPr>
              <a:spLocks noChangeArrowheads="1"/>
            </p:cNvSpPr>
            <p:nvPr/>
          </p:nvSpPr>
          <p:spPr bwMode="auto">
            <a:xfrm rot="5400000">
              <a:off x="110342" y="110343"/>
              <a:ext cx="287106" cy="2463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33676" y="2819290"/>
            <a:ext cx="57246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核心模块介绍</a:t>
            </a:r>
            <a:endParaRPr lang="zh-CN" alt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</TotalTime>
  <Pages>0</Pages>
  <Words>1176</Words>
  <Characters>0</Characters>
  <Application>Microsoft Office PowerPoint</Application>
  <DocSecurity>0</DocSecurity>
  <PresentationFormat>宽屏</PresentationFormat>
  <Lines>0</Lines>
  <Paragraphs>273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宋体</vt:lpstr>
      <vt:lpstr>微软雅黑</vt:lpstr>
      <vt:lpstr>Arial</vt:lpstr>
      <vt:lpstr>Calibri</vt:lpstr>
      <vt:lpstr>Calibri Light</vt:lpstr>
      <vt:lpstr>Wingdings</vt:lpstr>
      <vt:lpstr>1_Office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https://800sucai.taobao.com/</cp:keywords>
  <dc:description>https://800sucai.taobao.com/</dc:description>
  <cp:lastModifiedBy>茹作军</cp:lastModifiedBy>
  <cp:revision>959</cp:revision>
  <dcterms:created xsi:type="dcterms:W3CDTF">2015-08-12T02:06:50Z</dcterms:created>
  <dcterms:modified xsi:type="dcterms:W3CDTF">2017-08-08T06:55:00Z</dcterms:modified>
  <cp:category>https://800sucai.taobao.com/</cp:category>
</cp:coreProperties>
</file>