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media/image3.jpg" ContentType="image/png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74" r:id="rId5"/>
    <p:sldId id="294" r:id="rId6"/>
    <p:sldId id="278" r:id="rId7"/>
    <p:sldId id="281" r:id="rId8"/>
    <p:sldId id="273" r:id="rId9"/>
    <p:sldId id="292" r:id="rId10"/>
    <p:sldId id="276" r:id="rId11"/>
    <p:sldId id="295" r:id="rId12"/>
    <p:sldId id="275" r:id="rId13"/>
    <p:sldId id="296" r:id="rId14"/>
    <p:sldId id="298" r:id="rId15"/>
    <p:sldId id="300" r:id="rId16"/>
    <p:sldId id="299" r:id="rId17"/>
    <p:sldId id="301" r:id="rId18"/>
    <p:sldId id="302" r:id="rId19"/>
    <p:sldId id="293" r:id="rId20"/>
    <p:sldId id="303" r:id="rId21"/>
    <p:sldId id="304" r:id="rId22"/>
    <p:sldId id="305" r:id="rId23"/>
    <p:sldId id="306" r:id="rId24"/>
    <p:sldId id="30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2456C07-A5CC-445E-8456-30D261AD70A2}">
          <p14:sldIdLst>
            <p14:sldId id="256"/>
            <p14:sldId id="257"/>
            <p14:sldId id="270"/>
            <p14:sldId id="274"/>
            <p14:sldId id="294"/>
            <p14:sldId id="278"/>
            <p14:sldId id="281"/>
            <p14:sldId id="273"/>
            <p14:sldId id="292"/>
            <p14:sldId id="276"/>
            <p14:sldId id="295"/>
            <p14:sldId id="275"/>
            <p14:sldId id="296"/>
            <p14:sldId id="298"/>
            <p14:sldId id="300"/>
            <p14:sldId id="299"/>
            <p14:sldId id="301"/>
            <p14:sldId id="302"/>
            <p14:sldId id="293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BBD06"/>
    <a:srgbClr val="4384F1"/>
    <a:srgbClr val="33A952"/>
    <a:srgbClr val="E94236"/>
    <a:srgbClr val="E6E6E6"/>
    <a:srgbClr val="F0F0F0"/>
    <a:srgbClr val="FFFFFF"/>
    <a:srgbClr val="EE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5317" autoAdjust="0"/>
  </p:normalViewPr>
  <p:slideViewPr>
    <p:cSldViewPr snapToGrid="0" showGuides="1">
      <p:cViewPr varScale="1">
        <p:scale>
          <a:sx n="95" d="100"/>
          <a:sy n="95" d="100"/>
        </p:scale>
        <p:origin x="-112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4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85DD-D063-4B01-A714-60316038D75D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66DE-B94F-48C8-B499-9EED89F4B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0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9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1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70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1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14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7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7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773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04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5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32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081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87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820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11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71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6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2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3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92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84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86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7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9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71228" y="559715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400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1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6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jp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jp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jp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.jpeg"/><Relationship Id="rId5" Type="http://schemas.openxmlformats.org/officeDocument/2006/relationships/image" Target="../media/image2.jp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emf"/><Relationship Id="rId5" Type="http://schemas.openxmlformats.org/officeDocument/2006/relationships/image" Target="../media/image2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8.jpeg"/><Relationship Id="rId5" Type="http://schemas.openxmlformats.org/officeDocument/2006/relationships/image" Target="../media/image2.jp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png"/><Relationship Id="rId5" Type="http://schemas.openxmlformats.org/officeDocument/2006/relationships/image" Target="../media/image2.jp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jpeg"/><Relationship Id="rId5" Type="http://schemas.openxmlformats.org/officeDocument/2006/relationships/image" Target="../media/image2.jp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.jp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1.jpeg"/><Relationship Id="rId5" Type="http://schemas.openxmlformats.org/officeDocument/2006/relationships/image" Target="../media/image2.jp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2.jp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4.png"/><Relationship Id="rId5" Type="http://schemas.openxmlformats.org/officeDocument/2006/relationships/image" Target="../media/image2.jp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.jp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.jp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jp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jp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hidden="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50" y="1"/>
            <a:ext cx="12138054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06322" y="-168739"/>
            <a:ext cx="1391245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30000" dirty="0">
              <a:solidFill>
                <a:schemeClr val="bg1"/>
              </a:solidFill>
              <a:effectLst>
                <a:outerShdw blurRad="254000" dist="215900" dir="3000000" sx="90000" sy="90000" algn="tl" rotWithShape="0">
                  <a:prstClr val="black">
                    <a:alpha val="35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19003" y="-168739"/>
            <a:ext cx="1125763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  <a:endParaRPr lang="zh-CN" altLang="en-US" sz="30000" dirty="0">
              <a:solidFill>
                <a:schemeClr val="bg1"/>
              </a:solidFill>
              <a:effectLst>
                <a:outerShdw blurRad="254000" dist="215900" dir="3000000" sx="90000" sy="90000" algn="tl" rotWithShape="0">
                  <a:prstClr val="black">
                    <a:alpha val="35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64479" y="-214853"/>
            <a:ext cx="1443334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0000" dirty="0" smtClean="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30000" dirty="0">
              <a:solidFill>
                <a:schemeClr val="bg1"/>
              </a:solidFill>
              <a:effectLst>
                <a:outerShdw blurRad="254000" dist="215900" dir="3000000" sx="90000" sy="90000" algn="tl" rotWithShape="0">
                  <a:prstClr val="black">
                    <a:alpha val="35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91740" y="-214853"/>
            <a:ext cx="1572739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30000" dirty="0">
              <a:solidFill>
                <a:schemeClr val="bg1"/>
              </a:solidFill>
              <a:effectLst>
                <a:outerShdw blurRad="254000" dist="215900" dir="3000000" sx="90000" sy="90000" algn="tl" rotWithShape="0">
                  <a:prstClr val="black">
                    <a:alpha val="35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83638" y="2143107"/>
            <a:ext cx="322298" cy="1219748"/>
            <a:chOff x="6783638" y="2143107"/>
            <a:chExt cx="322298" cy="1219748"/>
          </a:xfrm>
        </p:grpSpPr>
        <p:sp>
          <p:nvSpPr>
            <p:cNvPr id="34" name="任意多边形 33"/>
            <p:cNvSpPr/>
            <p:nvPr/>
          </p:nvSpPr>
          <p:spPr>
            <a:xfrm rot="18818261" flipH="1">
              <a:off x="6682464" y="2799765"/>
              <a:ext cx="455928" cy="180000"/>
            </a:xfrm>
            <a:custGeom>
              <a:avLst/>
              <a:gdLst>
                <a:gd name="connsiteX0" fmla="*/ 26360 w 455928"/>
                <a:gd name="connsiteY0" fmla="*/ 26360 h 180000"/>
                <a:gd name="connsiteX1" fmla="*/ 90000 w 455928"/>
                <a:gd name="connsiteY1" fmla="*/ 0 h 180000"/>
                <a:gd name="connsiteX2" fmla="*/ 267158 w 455928"/>
                <a:gd name="connsiteY2" fmla="*/ 0 h 180000"/>
                <a:gd name="connsiteX3" fmla="*/ 455928 w 455928"/>
                <a:gd name="connsiteY3" fmla="*/ 180000 h 180000"/>
                <a:gd name="connsiteX4" fmla="*/ 90000 w 455928"/>
                <a:gd name="connsiteY4" fmla="*/ 180000 h 180000"/>
                <a:gd name="connsiteX5" fmla="*/ 0 w 455928"/>
                <a:gd name="connsiteY5" fmla="*/ 90000 h 180000"/>
                <a:gd name="connsiteX6" fmla="*/ 26360 w 455928"/>
                <a:gd name="connsiteY6" fmla="*/ 2636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928" h="180000">
                  <a:moveTo>
                    <a:pt x="26360" y="26360"/>
                  </a:moveTo>
                  <a:cubicBezTo>
                    <a:pt x="42647" y="10074"/>
                    <a:pt x="65147" y="0"/>
                    <a:pt x="90000" y="0"/>
                  </a:cubicBezTo>
                  <a:lnTo>
                    <a:pt x="267158" y="0"/>
                  </a:lnTo>
                  <a:lnTo>
                    <a:pt x="455928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65147"/>
                    <a:pt x="10074" y="42647"/>
                    <a:pt x="26360" y="26360"/>
                  </a:cubicBezTo>
                  <a:close/>
                </a:path>
              </a:pathLst>
            </a:cu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8818261" flipH="1">
              <a:off x="6636780" y="2432263"/>
              <a:ext cx="758312" cy="180000"/>
            </a:xfrm>
            <a:custGeom>
              <a:avLst/>
              <a:gdLst>
                <a:gd name="connsiteX0" fmla="*/ 26360 w 758312"/>
                <a:gd name="connsiteY0" fmla="*/ 26360 h 180000"/>
                <a:gd name="connsiteX1" fmla="*/ 90000 w 758312"/>
                <a:gd name="connsiteY1" fmla="*/ 0 h 180000"/>
                <a:gd name="connsiteX2" fmla="*/ 569542 w 758312"/>
                <a:gd name="connsiteY2" fmla="*/ 0 h 180000"/>
                <a:gd name="connsiteX3" fmla="*/ 758312 w 758312"/>
                <a:gd name="connsiteY3" fmla="*/ 180000 h 180000"/>
                <a:gd name="connsiteX4" fmla="*/ 90000 w 758312"/>
                <a:gd name="connsiteY4" fmla="*/ 180000 h 180000"/>
                <a:gd name="connsiteX5" fmla="*/ 0 w 758312"/>
                <a:gd name="connsiteY5" fmla="*/ 90000 h 180000"/>
                <a:gd name="connsiteX6" fmla="*/ 26360 w 758312"/>
                <a:gd name="connsiteY6" fmla="*/ 2636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312" h="180000">
                  <a:moveTo>
                    <a:pt x="26360" y="26360"/>
                  </a:moveTo>
                  <a:cubicBezTo>
                    <a:pt x="42647" y="10074"/>
                    <a:pt x="65147" y="0"/>
                    <a:pt x="90000" y="0"/>
                  </a:cubicBezTo>
                  <a:lnTo>
                    <a:pt x="569542" y="0"/>
                  </a:lnTo>
                  <a:lnTo>
                    <a:pt x="758312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65147"/>
                    <a:pt x="10074" y="42647"/>
                    <a:pt x="26360" y="26360"/>
                  </a:cubicBezTo>
                  <a:close/>
                </a:path>
              </a:pathLst>
            </a:cu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8818261" flipH="1">
              <a:off x="6698890" y="3098107"/>
              <a:ext cx="349496" cy="180000"/>
            </a:xfrm>
            <a:custGeom>
              <a:avLst/>
              <a:gdLst>
                <a:gd name="connsiteX0" fmla="*/ 26360 w 349496"/>
                <a:gd name="connsiteY0" fmla="*/ 26360 h 180000"/>
                <a:gd name="connsiteX1" fmla="*/ 90000 w 349496"/>
                <a:gd name="connsiteY1" fmla="*/ 0 h 180000"/>
                <a:gd name="connsiteX2" fmla="*/ 160726 w 349496"/>
                <a:gd name="connsiteY2" fmla="*/ 0 h 180000"/>
                <a:gd name="connsiteX3" fmla="*/ 349496 w 349496"/>
                <a:gd name="connsiteY3" fmla="*/ 180000 h 180000"/>
                <a:gd name="connsiteX4" fmla="*/ 90000 w 349496"/>
                <a:gd name="connsiteY4" fmla="*/ 180000 h 180000"/>
                <a:gd name="connsiteX5" fmla="*/ 0 w 349496"/>
                <a:gd name="connsiteY5" fmla="*/ 90000 h 180000"/>
                <a:gd name="connsiteX6" fmla="*/ 26360 w 349496"/>
                <a:gd name="connsiteY6" fmla="*/ 2636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96" h="180000">
                  <a:moveTo>
                    <a:pt x="26360" y="26360"/>
                  </a:moveTo>
                  <a:cubicBezTo>
                    <a:pt x="42647" y="10074"/>
                    <a:pt x="65147" y="0"/>
                    <a:pt x="90000" y="0"/>
                  </a:cubicBezTo>
                  <a:lnTo>
                    <a:pt x="160726" y="0"/>
                  </a:lnTo>
                  <a:lnTo>
                    <a:pt x="349496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65147"/>
                    <a:pt x="10074" y="42647"/>
                    <a:pt x="26360" y="26360"/>
                  </a:cubicBezTo>
                  <a:close/>
                </a:path>
              </a:pathLst>
            </a:cu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8818261" flipH="1">
              <a:off x="6687161" y="2289854"/>
              <a:ext cx="441770" cy="180000"/>
            </a:xfrm>
            <a:custGeom>
              <a:avLst/>
              <a:gdLst>
                <a:gd name="connsiteX0" fmla="*/ 26360 w 441770"/>
                <a:gd name="connsiteY0" fmla="*/ 26360 h 180000"/>
                <a:gd name="connsiteX1" fmla="*/ 90000 w 441770"/>
                <a:gd name="connsiteY1" fmla="*/ 0 h 180000"/>
                <a:gd name="connsiteX2" fmla="*/ 253001 w 441770"/>
                <a:gd name="connsiteY2" fmla="*/ 0 h 180000"/>
                <a:gd name="connsiteX3" fmla="*/ 441770 w 441770"/>
                <a:gd name="connsiteY3" fmla="*/ 180000 h 180000"/>
                <a:gd name="connsiteX4" fmla="*/ 90000 w 441770"/>
                <a:gd name="connsiteY4" fmla="*/ 180000 h 180000"/>
                <a:gd name="connsiteX5" fmla="*/ 0 w 441770"/>
                <a:gd name="connsiteY5" fmla="*/ 90000 h 180000"/>
                <a:gd name="connsiteX6" fmla="*/ 26360 w 441770"/>
                <a:gd name="connsiteY6" fmla="*/ 2636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770" h="180000">
                  <a:moveTo>
                    <a:pt x="26360" y="26360"/>
                  </a:moveTo>
                  <a:cubicBezTo>
                    <a:pt x="42647" y="10074"/>
                    <a:pt x="65147" y="0"/>
                    <a:pt x="90000" y="0"/>
                  </a:cubicBezTo>
                  <a:lnTo>
                    <a:pt x="253001" y="0"/>
                  </a:lnTo>
                  <a:lnTo>
                    <a:pt x="44177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65147"/>
                    <a:pt x="10074" y="42647"/>
                    <a:pt x="26360" y="26360"/>
                  </a:cubicBezTo>
                  <a:close/>
                </a:path>
              </a:pathLst>
            </a:custGeom>
            <a:solidFill>
              <a:srgbClr val="4384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8352282" y="787940"/>
            <a:ext cx="877285" cy="980357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3363574" y="5008602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138634" y="4829415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 rot="13620000" flipH="1" flipV="1">
            <a:off x="4845022" y="5233803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3620000" flipH="1" flipV="1">
            <a:off x="2860366" y="5344220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97567" y="3895929"/>
            <a:ext cx="478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健康互联网数据库自动化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984861" y="4823611"/>
            <a:ext cx="625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中国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深圳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2441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3" grpId="0"/>
      <p:bldP spid="47" grpId="0" animBg="1"/>
      <p:bldP spid="48" grpId="0" animBg="1"/>
      <p:bldP spid="49" grpId="0" animBg="1"/>
      <p:bldP spid="51" grpId="0" animBg="1"/>
      <p:bldP spid="2" grpId="0"/>
      <p:bldP spid="3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组合 192"/>
          <p:cNvGrpSpPr/>
          <p:nvPr/>
        </p:nvGrpSpPr>
        <p:grpSpPr>
          <a:xfrm>
            <a:off x="9419632" y="2048870"/>
            <a:ext cx="1535475" cy="2110030"/>
            <a:chOff x="3384388" y="-1243695"/>
            <a:chExt cx="2448000" cy="3364010"/>
          </a:xfrm>
        </p:grpSpPr>
        <p:sp>
          <p:nvSpPr>
            <p:cNvPr id="194" name="圆角矩形 193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圆角矩形 194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202" name="任意多边形 20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任意多边形 20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任意多边形 20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任意多边形 20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98" name="任意多边形 197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任意多边形 198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任意多边形 199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任意多边形 200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0" name="组合 179"/>
          <p:cNvGrpSpPr/>
          <p:nvPr/>
        </p:nvGrpSpPr>
        <p:grpSpPr>
          <a:xfrm>
            <a:off x="6692053" y="2048870"/>
            <a:ext cx="1535475" cy="2110030"/>
            <a:chOff x="3384388" y="-1243695"/>
            <a:chExt cx="2448000" cy="3364010"/>
          </a:xfrm>
        </p:grpSpPr>
        <p:sp>
          <p:nvSpPr>
            <p:cNvPr id="181" name="圆角矩形 180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圆角矩形 181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3" name="组合 182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89" name="任意多边形 188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任意多边形 189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任意多边形 190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任意多边形 191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85" name="任意多边形 184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任意多边形 185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任意多边形 186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3964474" y="2048870"/>
            <a:ext cx="1535475" cy="2110030"/>
            <a:chOff x="3384388" y="-1243695"/>
            <a:chExt cx="2448000" cy="3364010"/>
          </a:xfrm>
        </p:grpSpPr>
        <p:sp>
          <p:nvSpPr>
            <p:cNvPr id="168" name="圆角矩形 167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圆角矩形 168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76" name="任意多边形 17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72" name="任意多边形 17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任意多边形 17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任意多边形 17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任意多边形 17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4" name="组合 153"/>
          <p:cNvGrpSpPr/>
          <p:nvPr/>
        </p:nvGrpSpPr>
        <p:grpSpPr>
          <a:xfrm>
            <a:off x="1236895" y="2048870"/>
            <a:ext cx="1535475" cy="2110030"/>
            <a:chOff x="3384388" y="-1243695"/>
            <a:chExt cx="2448000" cy="3364010"/>
          </a:xfrm>
        </p:grpSpPr>
        <p:sp>
          <p:nvSpPr>
            <p:cNvPr id="155" name="圆角矩形 154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圆角矩形 155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63" name="任意多边形 162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 163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 164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 165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59" name="任意多边形 158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 160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 161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Freeform 124"/>
          <p:cNvSpPr>
            <a:spLocks/>
          </p:cNvSpPr>
          <p:nvPr/>
        </p:nvSpPr>
        <p:spPr bwMode="auto">
          <a:xfrm>
            <a:off x="1778042" y="2923064"/>
            <a:ext cx="453179" cy="361644"/>
          </a:xfrm>
          <a:custGeom>
            <a:avLst/>
            <a:gdLst>
              <a:gd name="T0" fmla="*/ 139 w 302"/>
              <a:gd name="T1" fmla="*/ 33 h 241"/>
              <a:gd name="T2" fmla="*/ 92 w 302"/>
              <a:gd name="T3" fmla="*/ 0 h 241"/>
              <a:gd name="T4" fmla="*/ 0 w 302"/>
              <a:gd name="T5" fmla="*/ 0 h 241"/>
              <a:gd name="T6" fmla="*/ 0 w 302"/>
              <a:gd name="T7" fmla="*/ 241 h 241"/>
              <a:gd name="T8" fmla="*/ 302 w 302"/>
              <a:gd name="T9" fmla="*/ 241 h 241"/>
              <a:gd name="T10" fmla="*/ 302 w 302"/>
              <a:gd name="T11" fmla="*/ 33 h 241"/>
              <a:gd name="T12" fmla="*/ 139 w 302"/>
              <a:gd name="T13" fmla="*/ 3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41">
                <a:moveTo>
                  <a:pt x="139" y="33"/>
                </a:moveTo>
                <a:lnTo>
                  <a:pt x="92" y="0"/>
                </a:lnTo>
                <a:lnTo>
                  <a:pt x="0" y="0"/>
                </a:lnTo>
                <a:lnTo>
                  <a:pt x="0" y="241"/>
                </a:lnTo>
                <a:lnTo>
                  <a:pt x="302" y="241"/>
                </a:lnTo>
                <a:lnTo>
                  <a:pt x="302" y="33"/>
                </a:lnTo>
                <a:lnTo>
                  <a:pt x="139" y="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505622" y="2889716"/>
            <a:ext cx="453179" cy="433671"/>
            <a:chOff x="5373688" y="1268413"/>
            <a:chExt cx="479425" cy="458788"/>
          </a:xfrm>
          <a:solidFill>
            <a:schemeClr val="accent2"/>
          </a:solidFill>
        </p:grpSpPr>
        <p:sp>
          <p:nvSpPr>
            <p:cNvPr id="34" name="Freeform 140"/>
            <p:cNvSpPr>
              <a:spLocks noEditPoints="1"/>
            </p:cNvSpPr>
            <p:nvPr/>
          </p:nvSpPr>
          <p:spPr bwMode="auto">
            <a:xfrm>
              <a:off x="5519738" y="1282700"/>
              <a:ext cx="112713" cy="439738"/>
            </a:xfrm>
            <a:custGeom>
              <a:avLst/>
              <a:gdLst>
                <a:gd name="T0" fmla="*/ 0 w 71"/>
                <a:gd name="T1" fmla="*/ 277 h 277"/>
                <a:gd name="T2" fmla="*/ 71 w 71"/>
                <a:gd name="T3" fmla="*/ 277 h 277"/>
                <a:gd name="T4" fmla="*/ 71 w 71"/>
                <a:gd name="T5" fmla="*/ 0 h 277"/>
                <a:gd name="T6" fmla="*/ 0 w 71"/>
                <a:gd name="T7" fmla="*/ 0 h 277"/>
                <a:gd name="T8" fmla="*/ 0 w 71"/>
                <a:gd name="T9" fmla="*/ 277 h 277"/>
                <a:gd name="T10" fmla="*/ 24 w 71"/>
                <a:gd name="T11" fmla="*/ 81 h 277"/>
                <a:gd name="T12" fmla="*/ 47 w 71"/>
                <a:gd name="T13" fmla="*/ 81 h 277"/>
                <a:gd name="T14" fmla="*/ 47 w 71"/>
                <a:gd name="T15" fmla="*/ 197 h 277"/>
                <a:gd name="T16" fmla="*/ 24 w 71"/>
                <a:gd name="T17" fmla="*/ 197 h 277"/>
                <a:gd name="T18" fmla="*/ 24 w 71"/>
                <a:gd name="T19" fmla="*/ 8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77">
                  <a:moveTo>
                    <a:pt x="0" y="277"/>
                  </a:moveTo>
                  <a:lnTo>
                    <a:pt x="71" y="277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77"/>
                  </a:lnTo>
                  <a:close/>
                  <a:moveTo>
                    <a:pt x="24" y="81"/>
                  </a:moveTo>
                  <a:lnTo>
                    <a:pt x="47" y="81"/>
                  </a:lnTo>
                  <a:lnTo>
                    <a:pt x="47" y="197"/>
                  </a:lnTo>
                  <a:lnTo>
                    <a:pt x="24" y="197"/>
                  </a:lnTo>
                  <a:lnTo>
                    <a:pt x="2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41"/>
            <p:cNvSpPr>
              <a:spLocks noEditPoints="1"/>
            </p:cNvSpPr>
            <p:nvPr/>
          </p:nvSpPr>
          <p:spPr bwMode="auto">
            <a:xfrm>
              <a:off x="5670550" y="1268413"/>
              <a:ext cx="182563" cy="458788"/>
            </a:xfrm>
            <a:custGeom>
              <a:avLst/>
              <a:gdLst>
                <a:gd name="T0" fmla="*/ 68 w 115"/>
                <a:gd name="T1" fmla="*/ 0 h 289"/>
                <a:gd name="T2" fmla="*/ 0 w 115"/>
                <a:gd name="T3" fmla="*/ 14 h 289"/>
                <a:gd name="T4" fmla="*/ 47 w 115"/>
                <a:gd name="T5" fmla="*/ 289 h 289"/>
                <a:gd name="T6" fmla="*/ 115 w 115"/>
                <a:gd name="T7" fmla="*/ 274 h 289"/>
                <a:gd name="T8" fmla="*/ 68 w 115"/>
                <a:gd name="T9" fmla="*/ 0 h 289"/>
                <a:gd name="T10" fmla="*/ 35 w 115"/>
                <a:gd name="T11" fmla="*/ 90 h 289"/>
                <a:gd name="T12" fmla="*/ 59 w 115"/>
                <a:gd name="T13" fmla="*/ 85 h 289"/>
                <a:gd name="T14" fmla="*/ 78 w 115"/>
                <a:gd name="T15" fmla="*/ 199 h 289"/>
                <a:gd name="T16" fmla="*/ 56 w 115"/>
                <a:gd name="T17" fmla="*/ 203 h 289"/>
                <a:gd name="T18" fmla="*/ 35 w 115"/>
                <a:gd name="T19" fmla="*/ 9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89">
                  <a:moveTo>
                    <a:pt x="68" y="0"/>
                  </a:moveTo>
                  <a:lnTo>
                    <a:pt x="0" y="14"/>
                  </a:lnTo>
                  <a:lnTo>
                    <a:pt x="47" y="289"/>
                  </a:lnTo>
                  <a:lnTo>
                    <a:pt x="115" y="274"/>
                  </a:lnTo>
                  <a:lnTo>
                    <a:pt x="68" y="0"/>
                  </a:lnTo>
                  <a:close/>
                  <a:moveTo>
                    <a:pt x="35" y="90"/>
                  </a:moveTo>
                  <a:lnTo>
                    <a:pt x="59" y="85"/>
                  </a:lnTo>
                  <a:lnTo>
                    <a:pt x="78" y="199"/>
                  </a:lnTo>
                  <a:lnTo>
                    <a:pt x="56" y="203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2"/>
            <p:cNvSpPr>
              <a:spLocks noEditPoints="1"/>
            </p:cNvSpPr>
            <p:nvPr/>
          </p:nvSpPr>
          <p:spPr bwMode="auto">
            <a:xfrm>
              <a:off x="5373688" y="1279525"/>
              <a:ext cx="107950" cy="442913"/>
            </a:xfrm>
            <a:custGeom>
              <a:avLst/>
              <a:gdLst>
                <a:gd name="T0" fmla="*/ 0 w 68"/>
                <a:gd name="T1" fmla="*/ 279 h 279"/>
                <a:gd name="T2" fmla="*/ 68 w 68"/>
                <a:gd name="T3" fmla="*/ 279 h 279"/>
                <a:gd name="T4" fmla="*/ 68 w 68"/>
                <a:gd name="T5" fmla="*/ 0 h 279"/>
                <a:gd name="T6" fmla="*/ 0 w 68"/>
                <a:gd name="T7" fmla="*/ 0 h 279"/>
                <a:gd name="T8" fmla="*/ 0 w 68"/>
                <a:gd name="T9" fmla="*/ 279 h 279"/>
                <a:gd name="T10" fmla="*/ 23 w 68"/>
                <a:gd name="T11" fmla="*/ 83 h 279"/>
                <a:gd name="T12" fmla="*/ 47 w 68"/>
                <a:gd name="T13" fmla="*/ 83 h 279"/>
                <a:gd name="T14" fmla="*/ 47 w 68"/>
                <a:gd name="T15" fmla="*/ 199 h 279"/>
                <a:gd name="T16" fmla="*/ 23 w 68"/>
                <a:gd name="T17" fmla="*/ 199 h 279"/>
                <a:gd name="T18" fmla="*/ 23 w 68"/>
                <a:gd name="T19" fmla="*/ 8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79">
                  <a:moveTo>
                    <a:pt x="0" y="279"/>
                  </a:moveTo>
                  <a:lnTo>
                    <a:pt x="68" y="279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79"/>
                  </a:lnTo>
                  <a:close/>
                  <a:moveTo>
                    <a:pt x="23" y="83"/>
                  </a:moveTo>
                  <a:lnTo>
                    <a:pt x="47" y="83"/>
                  </a:lnTo>
                  <a:lnTo>
                    <a:pt x="47" y="199"/>
                  </a:lnTo>
                  <a:lnTo>
                    <a:pt x="23" y="199"/>
                  </a:lnTo>
                  <a:lnTo>
                    <a:pt x="2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31307" y="2876546"/>
            <a:ext cx="312124" cy="454681"/>
            <a:chOff x="8331200" y="1257300"/>
            <a:chExt cx="330200" cy="481013"/>
          </a:xfrm>
          <a:solidFill>
            <a:schemeClr val="accent4"/>
          </a:solidFill>
        </p:grpSpPr>
        <p:sp>
          <p:nvSpPr>
            <p:cNvPr id="38" name="Oval 135"/>
            <p:cNvSpPr>
              <a:spLocks noChangeArrowheads="1"/>
            </p:cNvSpPr>
            <p:nvPr/>
          </p:nvSpPr>
          <p:spPr bwMode="auto">
            <a:xfrm>
              <a:off x="8440738" y="1365250"/>
              <a:ext cx="112713" cy="112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8331200" y="1257300"/>
              <a:ext cx="330200" cy="330200"/>
            </a:xfrm>
            <a:custGeom>
              <a:avLst/>
              <a:gdLst>
                <a:gd name="T0" fmla="*/ 88 w 88"/>
                <a:gd name="T1" fmla="*/ 44 h 88"/>
                <a:gd name="T2" fmla="*/ 79 w 88"/>
                <a:gd name="T3" fmla="*/ 35 h 88"/>
                <a:gd name="T4" fmla="*/ 82 w 88"/>
                <a:gd name="T5" fmla="*/ 22 h 88"/>
                <a:gd name="T6" fmla="*/ 70 w 88"/>
                <a:gd name="T7" fmla="*/ 19 h 88"/>
                <a:gd name="T8" fmla="*/ 66 w 88"/>
                <a:gd name="T9" fmla="*/ 6 h 88"/>
                <a:gd name="T10" fmla="*/ 53 w 88"/>
                <a:gd name="T11" fmla="*/ 9 h 88"/>
                <a:gd name="T12" fmla="*/ 44 w 88"/>
                <a:gd name="T13" fmla="*/ 0 h 88"/>
                <a:gd name="T14" fmla="*/ 35 w 88"/>
                <a:gd name="T15" fmla="*/ 9 h 88"/>
                <a:gd name="T16" fmla="*/ 22 w 88"/>
                <a:gd name="T17" fmla="*/ 6 h 88"/>
                <a:gd name="T18" fmla="*/ 18 w 88"/>
                <a:gd name="T19" fmla="*/ 19 h 88"/>
                <a:gd name="T20" fmla="*/ 6 w 88"/>
                <a:gd name="T21" fmla="*/ 22 h 88"/>
                <a:gd name="T22" fmla="*/ 9 w 88"/>
                <a:gd name="T23" fmla="*/ 35 h 88"/>
                <a:gd name="T24" fmla="*/ 0 w 88"/>
                <a:gd name="T25" fmla="*/ 44 h 88"/>
                <a:gd name="T26" fmla="*/ 9 w 88"/>
                <a:gd name="T27" fmla="*/ 54 h 88"/>
                <a:gd name="T28" fmla="*/ 6 w 88"/>
                <a:gd name="T29" fmla="*/ 66 h 88"/>
                <a:gd name="T30" fmla="*/ 18 w 88"/>
                <a:gd name="T31" fmla="*/ 70 h 88"/>
                <a:gd name="T32" fmla="*/ 22 w 88"/>
                <a:gd name="T33" fmla="*/ 82 h 88"/>
                <a:gd name="T34" fmla="*/ 35 w 88"/>
                <a:gd name="T35" fmla="*/ 79 h 88"/>
                <a:gd name="T36" fmla="*/ 44 w 88"/>
                <a:gd name="T37" fmla="*/ 88 h 88"/>
                <a:gd name="T38" fmla="*/ 53 w 88"/>
                <a:gd name="T39" fmla="*/ 79 h 88"/>
                <a:gd name="T40" fmla="*/ 66 w 88"/>
                <a:gd name="T41" fmla="*/ 82 h 88"/>
                <a:gd name="T42" fmla="*/ 70 w 88"/>
                <a:gd name="T43" fmla="*/ 70 h 88"/>
                <a:gd name="T44" fmla="*/ 82 w 88"/>
                <a:gd name="T45" fmla="*/ 66 h 88"/>
                <a:gd name="T46" fmla="*/ 79 w 88"/>
                <a:gd name="T47" fmla="*/ 54 h 88"/>
                <a:gd name="T48" fmla="*/ 88 w 88"/>
                <a:gd name="T49" fmla="*/ 44 h 88"/>
                <a:gd name="T50" fmla="*/ 44 w 88"/>
                <a:gd name="T51" fmla="*/ 69 h 88"/>
                <a:gd name="T52" fmla="*/ 19 w 88"/>
                <a:gd name="T53" fmla="*/ 44 h 88"/>
                <a:gd name="T54" fmla="*/ 44 w 88"/>
                <a:gd name="T55" fmla="*/ 20 h 88"/>
                <a:gd name="T56" fmla="*/ 69 w 88"/>
                <a:gd name="T57" fmla="*/ 44 h 88"/>
                <a:gd name="T58" fmla="*/ 44 w 88"/>
                <a:gd name="T59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79" y="54"/>
                    <a:pt x="79" y="54"/>
                    <a:pt x="79" y="54"/>
                  </a:cubicBezTo>
                  <a:lnTo>
                    <a:pt x="88" y="44"/>
                  </a:lnTo>
                  <a:close/>
                  <a:moveTo>
                    <a:pt x="44" y="69"/>
                  </a:moveTo>
                  <a:cubicBezTo>
                    <a:pt x="30" y="69"/>
                    <a:pt x="19" y="58"/>
                    <a:pt x="19" y="44"/>
                  </a:cubicBezTo>
                  <a:cubicBezTo>
                    <a:pt x="19" y="31"/>
                    <a:pt x="30" y="20"/>
                    <a:pt x="44" y="20"/>
                  </a:cubicBezTo>
                  <a:cubicBezTo>
                    <a:pt x="58" y="20"/>
                    <a:pt x="69" y="31"/>
                    <a:pt x="69" y="44"/>
                  </a:cubicBezTo>
                  <a:cubicBezTo>
                    <a:pt x="69" y="58"/>
                    <a:pt x="58" y="69"/>
                    <a:pt x="4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7"/>
            <p:cNvSpPr>
              <a:spLocks/>
            </p:cNvSpPr>
            <p:nvPr/>
          </p:nvSpPr>
          <p:spPr bwMode="auto">
            <a:xfrm>
              <a:off x="8440738" y="1595438"/>
              <a:ext cx="112713" cy="142875"/>
            </a:xfrm>
            <a:custGeom>
              <a:avLst/>
              <a:gdLst>
                <a:gd name="T0" fmla="*/ 52 w 71"/>
                <a:gd name="T1" fmla="*/ 12 h 90"/>
                <a:gd name="T2" fmla="*/ 35 w 71"/>
                <a:gd name="T3" fmla="*/ 28 h 90"/>
                <a:gd name="T4" fmla="*/ 19 w 71"/>
                <a:gd name="T5" fmla="*/ 12 h 90"/>
                <a:gd name="T6" fmla="*/ 7 w 71"/>
                <a:gd name="T7" fmla="*/ 0 h 90"/>
                <a:gd name="T8" fmla="*/ 0 w 71"/>
                <a:gd name="T9" fmla="*/ 2 h 90"/>
                <a:gd name="T10" fmla="*/ 0 w 71"/>
                <a:gd name="T11" fmla="*/ 90 h 90"/>
                <a:gd name="T12" fmla="*/ 35 w 71"/>
                <a:gd name="T13" fmla="*/ 57 h 90"/>
                <a:gd name="T14" fmla="*/ 71 w 71"/>
                <a:gd name="T15" fmla="*/ 90 h 90"/>
                <a:gd name="T16" fmla="*/ 71 w 71"/>
                <a:gd name="T17" fmla="*/ 2 h 90"/>
                <a:gd name="T18" fmla="*/ 64 w 71"/>
                <a:gd name="T19" fmla="*/ 0 h 90"/>
                <a:gd name="T20" fmla="*/ 52 w 71"/>
                <a:gd name="T2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90">
                  <a:moveTo>
                    <a:pt x="52" y="12"/>
                  </a:moveTo>
                  <a:lnTo>
                    <a:pt x="35" y="28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0"/>
                  </a:lnTo>
                  <a:lnTo>
                    <a:pt x="35" y="57"/>
                  </a:lnTo>
                  <a:lnTo>
                    <a:pt x="71" y="90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03728" y="2876545"/>
            <a:ext cx="312124" cy="454681"/>
            <a:chOff x="5448300" y="295275"/>
            <a:chExt cx="330200" cy="481013"/>
          </a:xfrm>
          <a:solidFill>
            <a:schemeClr val="accent3"/>
          </a:solidFill>
        </p:grpSpPr>
        <p:sp>
          <p:nvSpPr>
            <p:cNvPr id="42" name="Freeform 166"/>
            <p:cNvSpPr>
              <a:spLocks noEditPoints="1"/>
            </p:cNvSpPr>
            <p:nvPr/>
          </p:nvSpPr>
          <p:spPr bwMode="auto">
            <a:xfrm>
              <a:off x="5448300" y="295275"/>
              <a:ext cx="330200" cy="481013"/>
            </a:xfrm>
            <a:custGeom>
              <a:avLst/>
              <a:gdLst>
                <a:gd name="T0" fmla="*/ 49 w 88"/>
                <a:gd name="T1" fmla="*/ 0 h 128"/>
                <a:gd name="T2" fmla="*/ 39 w 88"/>
                <a:gd name="T3" fmla="*/ 0 h 128"/>
                <a:gd name="T4" fmla="*/ 0 w 88"/>
                <a:gd name="T5" fmla="*/ 39 h 128"/>
                <a:gd name="T6" fmla="*/ 0 w 88"/>
                <a:gd name="T7" fmla="*/ 89 h 128"/>
                <a:gd name="T8" fmla="*/ 39 w 88"/>
                <a:gd name="T9" fmla="*/ 128 h 128"/>
                <a:gd name="T10" fmla="*/ 49 w 88"/>
                <a:gd name="T11" fmla="*/ 128 h 128"/>
                <a:gd name="T12" fmla="*/ 88 w 88"/>
                <a:gd name="T13" fmla="*/ 89 h 128"/>
                <a:gd name="T14" fmla="*/ 88 w 88"/>
                <a:gd name="T15" fmla="*/ 39 h 128"/>
                <a:gd name="T16" fmla="*/ 49 w 88"/>
                <a:gd name="T17" fmla="*/ 0 h 128"/>
                <a:gd name="T18" fmla="*/ 74 w 88"/>
                <a:gd name="T19" fmla="*/ 89 h 128"/>
                <a:gd name="T20" fmla="*/ 66 w 88"/>
                <a:gd name="T21" fmla="*/ 106 h 128"/>
                <a:gd name="T22" fmla="*/ 49 w 88"/>
                <a:gd name="T23" fmla="*/ 114 h 128"/>
                <a:gd name="T24" fmla="*/ 39 w 88"/>
                <a:gd name="T25" fmla="*/ 114 h 128"/>
                <a:gd name="T26" fmla="*/ 22 w 88"/>
                <a:gd name="T27" fmla="*/ 106 h 128"/>
                <a:gd name="T28" fmla="*/ 14 w 88"/>
                <a:gd name="T29" fmla="*/ 89 h 128"/>
                <a:gd name="T30" fmla="*/ 14 w 88"/>
                <a:gd name="T31" fmla="*/ 39 h 128"/>
                <a:gd name="T32" fmla="*/ 22 w 88"/>
                <a:gd name="T33" fmla="*/ 22 h 128"/>
                <a:gd name="T34" fmla="*/ 39 w 88"/>
                <a:gd name="T35" fmla="*/ 15 h 128"/>
                <a:gd name="T36" fmla="*/ 49 w 88"/>
                <a:gd name="T37" fmla="*/ 15 h 128"/>
                <a:gd name="T38" fmla="*/ 66 w 88"/>
                <a:gd name="T39" fmla="*/ 22 h 128"/>
                <a:gd name="T40" fmla="*/ 74 w 88"/>
                <a:gd name="T41" fmla="*/ 39 h 128"/>
                <a:gd name="T42" fmla="*/ 74 w 88"/>
                <a:gd name="T43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8">
                  <a:moveTo>
                    <a:pt x="4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0"/>
                    <a:pt x="17" y="128"/>
                    <a:pt x="3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71" y="128"/>
                    <a:pt x="88" y="110"/>
                    <a:pt x="88" y="8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18"/>
                    <a:pt x="71" y="0"/>
                    <a:pt x="49" y="0"/>
                  </a:cubicBezTo>
                  <a:close/>
                  <a:moveTo>
                    <a:pt x="74" y="89"/>
                  </a:moveTo>
                  <a:cubicBezTo>
                    <a:pt x="74" y="95"/>
                    <a:pt x="71" y="102"/>
                    <a:pt x="66" y="106"/>
                  </a:cubicBezTo>
                  <a:cubicBezTo>
                    <a:pt x="62" y="111"/>
                    <a:pt x="56" y="114"/>
                    <a:pt x="4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2" y="114"/>
                    <a:pt x="26" y="111"/>
                    <a:pt x="22" y="106"/>
                  </a:cubicBezTo>
                  <a:cubicBezTo>
                    <a:pt x="17" y="102"/>
                    <a:pt x="14" y="95"/>
                    <a:pt x="14" y="8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3"/>
                    <a:pt x="17" y="26"/>
                    <a:pt x="22" y="22"/>
                  </a:cubicBezTo>
                  <a:cubicBezTo>
                    <a:pt x="26" y="17"/>
                    <a:pt x="32" y="15"/>
                    <a:pt x="3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6" y="15"/>
                    <a:pt x="62" y="17"/>
                    <a:pt x="66" y="22"/>
                  </a:cubicBezTo>
                  <a:cubicBezTo>
                    <a:pt x="71" y="26"/>
                    <a:pt x="74" y="33"/>
                    <a:pt x="74" y="39"/>
                  </a:cubicBezTo>
                  <a:lnTo>
                    <a:pt x="74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 167"/>
            <p:cNvSpPr>
              <a:spLocks/>
            </p:cNvSpPr>
            <p:nvPr/>
          </p:nvSpPr>
          <p:spPr bwMode="auto">
            <a:xfrm>
              <a:off x="5588000" y="385763"/>
              <a:ext cx="52388" cy="112713"/>
            </a:xfrm>
            <a:custGeom>
              <a:avLst/>
              <a:gdLst>
                <a:gd name="T0" fmla="*/ 7 w 14"/>
                <a:gd name="T1" fmla="*/ 0 h 30"/>
                <a:gd name="T2" fmla="*/ 0 w 14"/>
                <a:gd name="T3" fmla="*/ 8 h 30"/>
                <a:gd name="T4" fmla="*/ 0 w 14"/>
                <a:gd name="T5" fmla="*/ 23 h 30"/>
                <a:gd name="T6" fmla="*/ 7 w 14"/>
                <a:gd name="T7" fmla="*/ 30 h 30"/>
                <a:gd name="T8" fmla="*/ 14 w 14"/>
                <a:gd name="T9" fmla="*/ 23 h 30"/>
                <a:gd name="T10" fmla="*/ 14 w 14"/>
                <a:gd name="T11" fmla="*/ 8 h 30"/>
                <a:gd name="T12" fmla="*/ 7 w 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3" y="30"/>
                    <a:pt x="7" y="30"/>
                  </a:cubicBezTo>
                  <a:cubicBezTo>
                    <a:pt x="11" y="30"/>
                    <a:pt x="14" y="27"/>
                    <a:pt x="14" y="2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4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329499" y="4226527"/>
            <a:ext cx="135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SCM-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入口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69212" y="4226527"/>
            <a:ext cx="192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JKDB-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工单模块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96430" y="4226527"/>
            <a:ext cx="192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JKDB-JOB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平台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228419" y="4226527"/>
            <a:ext cx="192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JKDB-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元数据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8533" y="4646728"/>
            <a:ext cx="236853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以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SCM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平台入口为工单，申请应用访问数据库（同时包含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GIT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等系统的权限审批）将结果收集至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平台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11254" y="4646728"/>
            <a:ext cx="236853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工单模块生成工单，且对各个环境做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STEP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切割，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DBA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仅需审批需求合理性，后续工作均自动化完成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301035" y="4659617"/>
            <a:ext cx="236853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 JOB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平台将工单内容切割成子任务，形成各种逻辑任务流，子任务负责上传各自执行状态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041995" y="4659617"/>
            <a:ext cx="2368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元数据中心负责将整个元数据维护，并自动推送相关配置至配置中心，业务通过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KEY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秘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钥形式接入，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负责秘钥关系维护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0337" y="351311"/>
            <a:ext cx="679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自动化治理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应用上线图示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6" name="矩形 20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54167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3.7037E-6 L -0.10885 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2 3.7037E-6 L -2.91667E-6 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115" grpId="0"/>
      <p:bldP spid="115" grpId="1"/>
      <p:bldP spid="115" grpId="2"/>
      <p:bldP spid="2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29751" y="359150"/>
            <a:ext cx="514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核心工作模块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848670" y="2582461"/>
            <a:ext cx="418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核心模块介绍之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–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元数据中心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863475" y="3102683"/>
            <a:ext cx="49164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核心模块介绍之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– HA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管理</a:t>
            </a:r>
          </a:p>
        </p:txBody>
      </p:sp>
      <p:sp>
        <p:nvSpPr>
          <p:cNvPr id="94" name="矩形 93"/>
          <p:cNvSpPr/>
          <p:nvPr/>
        </p:nvSpPr>
        <p:spPr>
          <a:xfrm>
            <a:off x="5848670" y="3644039"/>
            <a:ext cx="49312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核心模块介绍之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– IDC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支撑平台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863475" y="4191532"/>
            <a:ext cx="49312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核心模块介绍之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–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访问控制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605548" y="3207450"/>
            <a:ext cx="130628" cy="130628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604289" y="3773250"/>
            <a:ext cx="130628" cy="130628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601771" y="4301650"/>
            <a:ext cx="130628" cy="130628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5604289" y="2680273"/>
            <a:ext cx="130628" cy="118040"/>
          </a:xfrm>
          <a:prstGeom prst="roundRect">
            <a:avLst>
              <a:gd name="adj" fmla="val 50000"/>
            </a:avLst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735427" y="2114491"/>
            <a:ext cx="2448000" cy="3364010"/>
            <a:chOff x="3384388" y="-1243695"/>
            <a:chExt cx="2448000" cy="3364010"/>
          </a:xfrm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56" name="任意多边形 5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52" name="任意多边形 5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737117" y="3134924"/>
            <a:ext cx="244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华文细黑"/>
              </a:rPr>
              <a:t>03</a:t>
            </a:r>
            <a:endParaRPr lang="zh-CN" altLang="en-US" sz="720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华文细黑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17643" y="4150918"/>
            <a:ext cx="14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核心模块介绍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56072" y="4755207"/>
            <a:ext cx="49312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核心模块介绍之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–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校验中心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22372" y="4867450"/>
            <a:ext cx="130628" cy="1306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1.48148E-6 L -0.10885 1.48148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48148E-6 L -3.75E-6 1.4814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2.22222E-6 L -3.75E-6 -2.22222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69" dur="12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92" grpId="0"/>
      <p:bldP spid="93" grpId="0"/>
      <p:bldP spid="94" grpId="0"/>
      <p:bldP spid="95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6" grpId="0" animBg="1"/>
      <p:bldP spid="60" grpId="0"/>
      <p:bldP spid="60" grpId="1"/>
      <p:bldP spid="61" grpId="0"/>
      <p:bldP spid="29" grpId="0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74" y="2258007"/>
            <a:ext cx="4446878" cy="2966616"/>
          </a:xfrm>
          <a:custGeom>
            <a:avLst/>
            <a:gdLst>
              <a:gd name="connsiteX0" fmla="*/ 42838 w 4449924"/>
              <a:gd name="connsiteY0" fmla="*/ 0 h 2966616"/>
              <a:gd name="connsiteX1" fmla="*/ 4407086 w 4449924"/>
              <a:gd name="connsiteY1" fmla="*/ 0 h 2966616"/>
              <a:gd name="connsiteX2" fmla="*/ 4449924 w 4449924"/>
              <a:gd name="connsiteY2" fmla="*/ 42838 h 2966616"/>
              <a:gd name="connsiteX3" fmla="*/ 4449924 w 4449924"/>
              <a:gd name="connsiteY3" fmla="*/ 2923778 h 2966616"/>
              <a:gd name="connsiteX4" fmla="*/ 4407086 w 4449924"/>
              <a:gd name="connsiteY4" fmla="*/ 2966616 h 2966616"/>
              <a:gd name="connsiteX5" fmla="*/ 42838 w 4449924"/>
              <a:gd name="connsiteY5" fmla="*/ 2966616 h 2966616"/>
              <a:gd name="connsiteX6" fmla="*/ 0 w 4449924"/>
              <a:gd name="connsiteY6" fmla="*/ 2923778 h 2966616"/>
              <a:gd name="connsiteX7" fmla="*/ 0 w 4449924"/>
              <a:gd name="connsiteY7" fmla="*/ 42838 h 2966616"/>
              <a:gd name="connsiteX8" fmla="*/ 42838 w 4449924"/>
              <a:gd name="connsiteY8" fmla="*/ 0 h 29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924" h="2966616">
                <a:moveTo>
                  <a:pt x="42838" y="0"/>
                </a:moveTo>
                <a:lnTo>
                  <a:pt x="4407086" y="0"/>
                </a:lnTo>
                <a:cubicBezTo>
                  <a:pt x="4430745" y="0"/>
                  <a:pt x="4449924" y="19179"/>
                  <a:pt x="4449924" y="42838"/>
                </a:cubicBezTo>
                <a:lnTo>
                  <a:pt x="4449924" y="2923778"/>
                </a:lnTo>
                <a:cubicBezTo>
                  <a:pt x="4449924" y="2947437"/>
                  <a:pt x="4430745" y="2966616"/>
                  <a:pt x="4407086" y="2966616"/>
                </a:cubicBezTo>
                <a:lnTo>
                  <a:pt x="42838" y="2966616"/>
                </a:lnTo>
                <a:cubicBezTo>
                  <a:pt x="19179" y="2966616"/>
                  <a:pt x="0" y="2947437"/>
                  <a:pt x="0" y="2923778"/>
                </a:cubicBezTo>
                <a:lnTo>
                  <a:pt x="0" y="42838"/>
                </a:lnTo>
                <a:cubicBezTo>
                  <a:pt x="0" y="19179"/>
                  <a:pt x="19179" y="0"/>
                  <a:pt x="42838" y="0"/>
                </a:cubicBezTo>
                <a:close/>
              </a:path>
            </a:pathLst>
          </a:custGeom>
        </p:spPr>
      </p:pic>
      <p:sp>
        <p:nvSpPr>
          <p:cNvPr id="48" name="椭圆 47"/>
          <p:cNvSpPr/>
          <p:nvPr/>
        </p:nvSpPr>
        <p:spPr>
          <a:xfrm>
            <a:off x="5785304" y="2911668"/>
            <a:ext cx="1659294" cy="1659294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42722" y="4327633"/>
            <a:ext cx="4078363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基于元数据的三方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API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对接以及大数据平台对接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137446" y="2592372"/>
            <a:ext cx="130629" cy="1323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椭圆 51"/>
          <p:cNvSpPr/>
          <p:nvPr/>
        </p:nvSpPr>
        <p:spPr>
          <a:xfrm>
            <a:off x="1137447" y="3205719"/>
            <a:ext cx="130628" cy="13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37447" y="3817394"/>
            <a:ext cx="130628" cy="130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37447" y="4429069"/>
            <a:ext cx="130628" cy="130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350819" y="3112414"/>
            <a:ext cx="4340397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agent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模式的主动上传，后台元数据的过期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清理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722" y="3711867"/>
            <a:ext cx="4078363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完整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的元数据结构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工作流主动维护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+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动态采集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68048" y="3364340"/>
            <a:ext cx="149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2305" y="3785331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DBINFO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596888" y="2944074"/>
            <a:ext cx="2038226" cy="1615623"/>
            <a:chOff x="3591729" y="1915469"/>
            <a:chExt cx="4942643" cy="3917842"/>
          </a:xfrm>
        </p:grpSpPr>
        <p:sp>
          <p:nvSpPr>
            <p:cNvPr id="129" name="椭圆 128"/>
            <p:cNvSpPr/>
            <p:nvPr/>
          </p:nvSpPr>
          <p:spPr>
            <a:xfrm>
              <a:off x="4095361" y="3262175"/>
              <a:ext cx="190968" cy="190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7858608" y="2229850"/>
              <a:ext cx="147361" cy="147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257853" y="5132407"/>
              <a:ext cx="98241" cy="98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686208" y="3631835"/>
              <a:ext cx="190968" cy="190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357803" y="1915469"/>
              <a:ext cx="147361" cy="147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1729" y="4220249"/>
              <a:ext cx="98241" cy="98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7270294" y="5295054"/>
              <a:ext cx="190968" cy="1909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046083" y="2728600"/>
              <a:ext cx="147361" cy="1473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5851967" y="5735070"/>
              <a:ext cx="98241" cy="982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104965" y="4934489"/>
              <a:ext cx="190968" cy="1909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387011" y="3980838"/>
              <a:ext cx="147361" cy="147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369707" y="2375908"/>
              <a:ext cx="98241" cy="982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17273" y="2679480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357803" y="3678199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30934" y="4497558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80299" y="4448438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168994" y="5132408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16200000">
              <a:off x="7494927" y="5735071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430603" y="3360469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6938900" y="5550265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任意多边形 153"/>
          <p:cNvSpPr/>
          <p:nvPr/>
        </p:nvSpPr>
        <p:spPr>
          <a:xfrm rot="16200000">
            <a:off x="8643245" y="2802992"/>
            <a:ext cx="2966616" cy="1876645"/>
          </a:xfrm>
          <a:custGeom>
            <a:avLst/>
            <a:gdLst>
              <a:gd name="connsiteX0" fmla="*/ 2966616 w 2966616"/>
              <a:gd name="connsiteY0" fmla="*/ 0 h 1876645"/>
              <a:gd name="connsiteX1" fmla="*/ 2966616 w 2966616"/>
              <a:gd name="connsiteY1" fmla="*/ 1833807 h 1876645"/>
              <a:gd name="connsiteX2" fmla="*/ 2923778 w 2966616"/>
              <a:gd name="connsiteY2" fmla="*/ 1876645 h 1876645"/>
              <a:gd name="connsiteX3" fmla="*/ 42838 w 2966616"/>
              <a:gd name="connsiteY3" fmla="*/ 1876645 h 1876645"/>
              <a:gd name="connsiteX4" fmla="*/ 0 w 2966616"/>
              <a:gd name="connsiteY4" fmla="*/ 1833807 h 1876645"/>
              <a:gd name="connsiteX5" fmla="*/ 0 w 2966616"/>
              <a:gd name="connsiteY5" fmla="*/ 296662 h 18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16" h="1876645">
                <a:moveTo>
                  <a:pt x="2966616" y="0"/>
                </a:moveTo>
                <a:lnTo>
                  <a:pt x="2966616" y="1833807"/>
                </a:lnTo>
                <a:cubicBezTo>
                  <a:pt x="2966616" y="1857466"/>
                  <a:pt x="2947437" y="1876645"/>
                  <a:pt x="2923778" y="1876645"/>
                </a:cubicBezTo>
                <a:lnTo>
                  <a:pt x="42838" y="1876645"/>
                </a:lnTo>
                <a:cubicBezTo>
                  <a:pt x="19179" y="1876645"/>
                  <a:pt x="0" y="1857466"/>
                  <a:pt x="0" y="1833807"/>
                </a:cubicBezTo>
                <a:lnTo>
                  <a:pt x="0" y="296662"/>
                </a:lnTo>
                <a:close/>
              </a:path>
            </a:pathLst>
          </a:custGeom>
          <a:solidFill>
            <a:srgbClr val="D4D0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1108432" y="303200"/>
            <a:ext cx="44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核心模块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元数据中心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42722" y="2483089"/>
            <a:ext cx="4049082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基于</a:t>
            </a:r>
            <a:r>
              <a:rPr lang="en-US" altLang="zh-CN" sz="1400" b="1" dirty="0" smtClean="0">
                <a:solidFill>
                  <a:srgbClr val="FF0000"/>
                </a:solidFill>
                <a:latin typeface="+mj-ea"/>
                <a:ea typeface="+mj-ea"/>
              </a:rPr>
              <a:t>Datacenter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的全局</a:t>
            </a: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元数据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汇总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7 L 0.11081 -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7 L 1.11022E-16 -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-1.11111E-6 L -0.10886 -1.11111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1.11111E-6 L 3.125E-6 -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53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58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63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154" grpId="0" animBg="1"/>
      <p:bldP spid="154" grpId="1" animBg="1"/>
      <p:bldP spid="154" grpId="2" animBg="1"/>
      <p:bldP spid="60" grpId="0"/>
      <p:bldP spid="60" grpId="1"/>
      <p:bldP spid="60" grpId="2"/>
      <p:bldP spid="62" grpId="0" animBg="1"/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1202761" y="338632"/>
            <a:ext cx="532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元数据实例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Table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采集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62" y="1348182"/>
            <a:ext cx="4971796" cy="50576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0" name="文本框 39"/>
          <p:cNvSpPr txBox="1"/>
          <p:nvPr/>
        </p:nvSpPr>
        <p:spPr>
          <a:xfrm>
            <a:off x="7584645" y="1678679"/>
            <a:ext cx="4083480" cy="4745915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0"/>
                  <a:lumOff val="100000"/>
                </a:schemeClr>
              </a:gs>
              <a:gs pos="9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dirty="0">
                <a:effectLst/>
              </a:rPr>
              <a:t>发布系统与</a:t>
            </a:r>
            <a:r>
              <a:rPr lang="en-US" altLang="zh-CN" dirty="0">
                <a:effectLst/>
              </a:rPr>
              <a:t>Donkey</a:t>
            </a:r>
            <a:r>
              <a:rPr lang="zh-CN" altLang="en-US" dirty="0">
                <a:effectLst/>
              </a:rPr>
              <a:t>系统的串联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dirty="0">
                <a:effectLst/>
              </a:rPr>
              <a:t>工单根据</a:t>
            </a:r>
            <a:r>
              <a:rPr lang="en-US" altLang="zh-CN" dirty="0">
                <a:effectLst/>
              </a:rPr>
              <a:t>DDL</a:t>
            </a:r>
            <a:r>
              <a:rPr lang="zh-CN" altLang="en-US" dirty="0">
                <a:effectLst/>
              </a:rPr>
              <a:t>规范，提交</a:t>
            </a:r>
            <a:r>
              <a:rPr lang="en-US" altLang="zh-CN" dirty="0">
                <a:effectLst/>
              </a:rPr>
              <a:t>SQL</a:t>
            </a:r>
            <a:r>
              <a:rPr lang="zh-CN" altLang="en-US" dirty="0">
                <a:effectLst/>
              </a:rPr>
              <a:t>文件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dirty="0">
                <a:effectLst/>
              </a:rPr>
              <a:t>DBA</a:t>
            </a:r>
            <a:r>
              <a:rPr lang="zh-CN" altLang="en-US" dirty="0">
                <a:effectLst/>
              </a:rPr>
              <a:t>介入审核，</a:t>
            </a:r>
            <a:r>
              <a:rPr lang="en-US" altLang="zh-CN" dirty="0">
                <a:effectLst/>
              </a:rPr>
              <a:t>follow</a:t>
            </a:r>
            <a:r>
              <a:rPr lang="zh-CN" altLang="en-US" dirty="0">
                <a:effectLst/>
              </a:rPr>
              <a:t>既有规则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dirty="0">
                <a:effectLst/>
              </a:rPr>
              <a:t>Agent</a:t>
            </a:r>
            <a:r>
              <a:rPr lang="zh-CN" altLang="en-US" dirty="0">
                <a:effectLst/>
              </a:rPr>
              <a:t>自动发现维护表</a:t>
            </a:r>
            <a:r>
              <a:rPr lang="en-US" altLang="zh-CN" dirty="0">
                <a:effectLst/>
              </a:rPr>
              <a:t>/</a:t>
            </a:r>
            <a:r>
              <a:rPr lang="zh-CN" altLang="en-US" dirty="0">
                <a:effectLst/>
              </a:rPr>
              <a:t>列</a:t>
            </a:r>
            <a:r>
              <a:rPr lang="en-US" altLang="zh-CN" dirty="0">
                <a:effectLst/>
              </a:rPr>
              <a:t>/Comment</a:t>
            </a:r>
            <a:r>
              <a:rPr lang="zh-CN" altLang="en-US" dirty="0">
                <a:effectLst/>
              </a:rPr>
              <a:t>等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dirty="0">
                <a:effectLst/>
              </a:rPr>
              <a:t>Donkey</a:t>
            </a:r>
            <a:r>
              <a:rPr lang="zh-CN" altLang="en-US" dirty="0">
                <a:effectLst/>
              </a:rPr>
              <a:t>主动将变更加入生命周期管理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dirty="0">
                <a:effectLst/>
              </a:rPr>
              <a:t>DBINFO</a:t>
            </a:r>
            <a:r>
              <a:rPr lang="zh-CN" altLang="en-US" dirty="0">
                <a:effectLst/>
              </a:rPr>
              <a:t>中心更新表的创建修改时间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dirty="0">
                <a:effectLst/>
              </a:rPr>
              <a:t>DBDOG</a:t>
            </a:r>
            <a:r>
              <a:rPr lang="zh-CN" altLang="en-US" dirty="0">
                <a:effectLst/>
              </a:rPr>
              <a:t>安全中心扫描并决定是否纳入敏感系列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dirty="0">
                <a:effectLst/>
              </a:rPr>
              <a:t>提供三方平台的</a:t>
            </a:r>
            <a:r>
              <a:rPr lang="en-US" altLang="zh-CN" dirty="0">
                <a:effectLst/>
              </a:rPr>
              <a:t>API</a:t>
            </a:r>
            <a:r>
              <a:rPr lang="zh-CN" altLang="en-US" dirty="0">
                <a:effectLst/>
              </a:rPr>
              <a:t>以及自动任务需求对接</a:t>
            </a: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dirty="0">
                <a:effectLst/>
              </a:rPr>
              <a:t>元数据</a:t>
            </a:r>
            <a:r>
              <a:rPr lang="en-US" altLang="zh-CN" dirty="0">
                <a:effectLst/>
              </a:rPr>
              <a:t>agent</a:t>
            </a:r>
            <a:r>
              <a:rPr lang="zh-CN" altLang="en-US" dirty="0">
                <a:effectLst/>
              </a:rPr>
              <a:t>开始持续监控上传</a:t>
            </a:r>
            <a:r>
              <a:rPr lang="zh-CN" altLang="en-US" dirty="0" smtClean="0">
                <a:effectLst/>
              </a:rPr>
              <a:t>数据</a:t>
            </a:r>
            <a:endParaRPr lang="en-US" altLang="zh-CN" dirty="0" smtClean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7288" y="1135816"/>
            <a:ext cx="2357568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一个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TABLE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级的元数据收集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0" grpId="2"/>
      <p:bldP spid="40" grpId="0" animBg="1"/>
      <p:bldP spid="40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ss0.bdstatic.com/7LsWdDW5_xN3otebn9fN2DJv/doc/pic/item/a5c27d1ed21b0ef4e71762d8d4c451da80cb3e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76" y="2311815"/>
            <a:ext cx="4476159" cy="29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椭圆 47"/>
          <p:cNvSpPr/>
          <p:nvPr/>
        </p:nvSpPr>
        <p:spPr>
          <a:xfrm>
            <a:off x="5785304" y="2911668"/>
            <a:ext cx="1659294" cy="1659294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137446" y="2592372"/>
            <a:ext cx="130629" cy="1323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椭圆 51"/>
          <p:cNvSpPr/>
          <p:nvPr/>
        </p:nvSpPr>
        <p:spPr>
          <a:xfrm>
            <a:off x="1137447" y="3205719"/>
            <a:ext cx="130628" cy="13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37447" y="3817394"/>
            <a:ext cx="130628" cy="130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37447" y="4429069"/>
            <a:ext cx="130628" cy="130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350819" y="3112414"/>
            <a:ext cx="4340397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基于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DNS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的访问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控制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以及切换间状态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HOLD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722" y="3711867"/>
            <a:ext cx="4078363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增加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IDC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线路检测，支持机房内部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/IDC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级别的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HA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68048" y="3364340"/>
            <a:ext cx="149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9670" y="3751273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High Availability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596888" y="2944074"/>
            <a:ext cx="2038226" cy="1615623"/>
            <a:chOff x="3591729" y="1915469"/>
            <a:chExt cx="4942643" cy="3917842"/>
          </a:xfrm>
        </p:grpSpPr>
        <p:sp>
          <p:nvSpPr>
            <p:cNvPr id="129" name="椭圆 128"/>
            <p:cNvSpPr/>
            <p:nvPr/>
          </p:nvSpPr>
          <p:spPr>
            <a:xfrm>
              <a:off x="4095361" y="3262175"/>
              <a:ext cx="190968" cy="190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7858608" y="2229850"/>
              <a:ext cx="147361" cy="147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257853" y="5132407"/>
              <a:ext cx="98241" cy="98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686208" y="3631835"/>
              <a:ext cx="190968" cy="190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357803" y="1915469"/>
              <a:ext cx="147361" cy="147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1729" y="4220249"/>
              <a:ext cx="98241" cy="98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7270294" y="5295054"/>
              <a:ext cx="190968" cy="1909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046083" y="2728600"/>
              <a:ext cx="147361" cy="1473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5851967" y="5735070"/>
              <a:ext cx="98241" cy="982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104965" y="4934489"/>
              <a:ext cx="190968" cy="1909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387011" y="3980838"/>
              <a:ext cx="147361" cy="147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369707" y="2375908"/>
              <a:ext cx="98241" cy="982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17273" y="2679480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357803" y="3678199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30934" y="4497558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80299" y="4448438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168994" y="5132408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16200000">
              <a:off x="7494927" y="5735071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430603" y="3360469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6938900" y="5550265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任意多边形 153"/>
          <p:cNvSpPr/>
          <p:nvPr/>
        </p:nvSpPr>
        <p:spPr>
          <a:xfrm rot="16200000">
            <a:off x="8681504" y="2858117"/>
            <a:ext cx="2966616" cy="1876645"/>
          </a:xfrm>
          <a:custGeom>
            <a:avLst/>
            <a:gdLst>
              <a:gd name="connsiteX0" fmla="*/ 2966616 w 2966616"/>
              <a:gd name="connsiteY0" fmla="*/ 0 h 1876645"/>
              <a:gd name="connsiteX1" fmla="*/ 2966616 w 2966616"/>
              <a:gd name="connsiteY1" fmla="*/ 1833807 h 1876645"/>
              <a:gd name="connsiteX2" fmla="*/ 2923778 w 2966616"/>
              <a:gd name="connsiteY2" fmla="*/ 1876645 h 1876645"/>
              <a:gd name="connsiteX3" fmla="*/ 42838 w 2966616"/>
              <a:gd name="connsiteY3" fmla="*/ 1876645 h 1876645"/>
              <a:gd name="connsiteX4" fmla="*/ 0 w 2966616"/>
              <a:gd name="connsiteY4" fmla="*/ 1833807 h 1876645"/>
              <a:gd name="connsiteX5" fmla="*/ 0 w 2966616"/>
              <a:gd name="connsiteY5" fmla="*/ 296662 h 18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16" h="1876645">
                <a:moveTo>
                  <a:pt x="2966616" y="0"/>
                </a:moveTo>
                <a:lnTo>
                  <a:pt x="2966616" y="1833807"/>
                </a:lnTo>
                <a:cubicBezTo>
                  <a:pt x="2966616" y="1857466"/>
                  <a:pt x="2947437" y="1876645"/>
                  <a:pt x="2923778" y="1876645"/>
                </a:cubicBezTo>
                <a:lnTo>
                  <a:pt x="42838" y="1876645"/>
                </a:lnTo>
                <a:cubicBezTo>
                  <a:pt x="19179" y="1876645"/>
                  <a:pt x="0" y="1857466"/>
                  <a:pt x="0" y="1833807"/>
                </a:cubicBezTo>
                <a:lnTo>
                  <a:pt x="0" y="296662"/>
                </a:lnTo>
                <a:close/>
              </a:path>
            </a:pathLst>
          </a:custGeom>
          <a:solidFill>
            <a:srgbClr val="D4D0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1108432" y="303200"/>
            <a:ext cx="44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核心模块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HA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管理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42722" y="2483089"/>
            <a:ext cx="4049082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基于元数据的</a:t>
            </a:r>
            <a:r>
              <a:rPr lang="en-US" altLang="zh-CN" sz="1400" b="1" dirty="0" smtClean="0">
                <a:solidFill>
                  <a:srgbClr val="FF0000"/>
                </a:solidFill>
                <a:latin typeface="+mj-ea"/>
                <a:ea typeface="+mj-ea"/>
              </a:rPr>
              <a:t>HA</a:t>
            </a: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组管理模式</a:t>
            </a:r>
            <a:endParaRPr lang="zh-CN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49099" y="4311173"/>
            <a:ext cx="4078363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增强脑裂检查机制，结合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IPMI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模块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-1.11111E-6 L -0.10886 -1.1111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1.11111E-6 L 3.125E-6 -1.1111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154" grpId="0" animBg="1"/>
      <p:bldP spid="154" grpId="1" animBg="1"/>
      <p:bldP spid="154" grpId="2" animBg="1"/>
      <p:bldP spid="60" grpId="0"/>
      <p:bldP spid="60" grpId="1"/>
      <p:bldP spid="60" grpId="2"/>
      <p:bldP spid="62" grpId="0" animBg="1"/>
      <p:bldP spid="41" grpId="0"/>
      <p:bldP spid="41" grpId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54311" y="92112"/>
            <a:ext cx="45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IDC-HA Platform View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11" y="746991"/>
            <a:ext cx="8211880" cy="61110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6.25E-7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src.baidu.com/image/c0%3Dshijue1%2C0%2C0%2C294%2C40/sign=beeb198853ee3d6d36cb8f882b7f0757/54fbb2fb43166d22a09c1fbb4c2309f79052d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67" y="2312473"/>
            <a:ext cx="4533668" cy="29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椭圆 47"/>
          <p:cNvSpPr/>
          <p:nvPr/>
        </p:nvSpPr>
        <p:spPr>
          <a:xfrm>
            <a:off x="5785304" y="2911668"/>
            <a:ext cx="1659294" cy="1659294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42722" y="4327633"/>
            <a:ext cx="4078363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主被动隔离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策略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自动路由放回机制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137446" y="2592372"/>
            <a:ext cx="130629" cy="1323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椭圆 51"/>
          <p:cNvSpPr/>
          <p:nvPr/>
        </p:nvSpPr>
        <p:spPr>
          <a:xfrm>
            <a:off x="1137447" y="3205719"/>
            <a:ext cx="130628" cy="13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37447" y="3817394"/>
            <a:ext cx="130628" cy="130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37447" y="4429069"/>
            <a:ext cx="130628" cy="130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350819" y="3112414"/>
            <a:ext cx="4340397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基于</a:t>
            </a:r>
            <a:r>
              <a:rPr lang="en-US" altLang="zh-CN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LoadBalance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的读写分离权重控制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722" y="3711867"/>
            <a:ext cx="4078363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特殊组的配置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基于时间段的管理配置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868048" y="3364340"/>
            <a:ext cx="149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9670" y="3751273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IDC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splitrw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596888" y="2944074"/>
            <a:ext cx="2038226" cy="1615623"/>
            <a:chOff x="3591729" y="1915469"/>
            <a:chExt cx="4942643" cy="3917842"/>
          </a:xfrm>
        </p:grpSpPr>
        <p:sp>
          <p:nvSpPr>
            <p:cNvPr id="129" name="椭圆 128"/>
            <p:cNvSpPr/>
            <p:nvPr/>
          </p:nvSpPr>
          <p:spPr>
            <a:xfrm>
              <a:off x="4095361" y="3262175"/>
              <a:ext cx="190968" cy="190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7858608" y="2229850"/>
              <a:ext cx="147361" cy="147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257853" y="5132407"/>
              <a:ext cx="98241" cy="98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686208" y="3631835"/>
              <a:ext cx="190968" cy="190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357803" y="1915469"/>
              <a:ext cx="147361" cy="147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1729" y="4220249"/>
              <a:ext cx="98241" cy="98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7270294" y="5295054"/>
              <a:ext cx="190968" cy="1909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046083" y="2728600"/>
              <a:ext cx="147361" cy="1473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5851967" y="5735070"/>
              <a:ext cx="98241" cy="982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104965" y="4934489"/>
              <a:ext cx="190968" cy="1909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387011" y="3980838"/>
              <a:ext cx="147361" cy="147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369707" y="2375908"/>
              <a:ext cx="98241" cy="982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17273" y="2679480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357803" y="3678199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30934" y="4497558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80299" y="4448438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168994" y="5132408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16200000">
              <a:off x="7494927" y="5735071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430603" y="3360469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6938900" y="5550265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任意多边形 153"/>
          <p:cNvSpPr/>
          <p:nvPr/>
        </p:nvSpPr>
        <p:spPr>
          <a:xfrm rot="16200000">
            <a:off x="8675221" y="2857459"/>
            <a:ext cx="2966616" cy="1876645"/>
          </a:xfrm>
          <a:custGeom>
            <a:avLst/>
            <a:gdLst>
              <a:gd name="connsiteX0" fmla="*/ 2966616 w 2966616"/>
              <a:gd name="connsiteY0" fmla="*/ 0 h 1876645"/>
              <a:gd name="connsiteX1" fmla="*/ 2966616 w 2966616"/>
              <a:gd name="connsiteY1" fmla="*/ 1833807 h 1876645"/>
              <a:gd name="connsiteX2" fmla="*/ 2923778 w 2966616"/>
              <a:gd name="connsiteY2" fmla="*/ 1876645 h 1876645"/>
              <a:gd name="connsiteX3" fmla="*/ 42838 w 2966616"/>
              <a:gd name="connsiteY3" fmla="*/ 1876645 h 1876645"/>
              <a:gd name="connsiteX4" fmla="*/ 0 w 2966616"/>
              <a:gd name="connsiteY4" fmla="*/ 1833807 h 1876645"/>
              <a:gd name="connsiteX5" fmla="*/ 0 w 2966616"/>
              <a:gd name="connsiteY5" fmla="*/ 296662 h 18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16" h="1876645">
                <a:moveTo>
                  <a:pt x="2966616" y="0"/>
                </a:moveTo>
                <a:lnTo>
                  <a:pt x="2966616" y="1833807"/>
                </a:lnTo>
                <a:cubicBezTo>
                  <a:pt x="2966616" y="1857466"/>
                  <a:pt x="2947437" y="1876645"/>
                  <a:pt x="2923778" y="1876645"/>
                </a:cubicBezTo>
                <a:lnTo>
                  <a:pt x="42838" y="1876645"/>
                </a:lnTo>
                <a:cubicBezTo>
                  <a:pt x="19179" y="1876645"/>
                  <a:pt x="0" y="1857466"/>
                  <a:pt x="0" y="1833807"/>
                </a:cubicBezTo>
                <a:lnTo>
                  <a:pt x="0" y="296662"/>
                </a:lnTo>
                <a:close/>
              </a:path>
            </a:pathLst>
          </a:custGeom>
          <a:solidFill>
            <a:srgbClr val="D4D0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1108431" y="303200"/>
            <a:ext cx="484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核心模块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IDC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支撑平台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42722" y="2483089"/>
            <a:ext cx="4049082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基于元数据的</a:t>
            </a:r>
            <a:r>
              <a:rPr lang="en-US" altLang="zh-CN" sz="1400" b="1" dirty="0" smtClean="0">
                <a:solidFill>
                  <a:srgbClr val="FF0000"/>
                </a:solidFill>
                <a:latin typeface="+mj-ea"/>
                <a:ea typeface="+mj-ea"/>
              </a:rPr>
              <a:t>IDC</a:t>
            </a: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访问动态调整管理</a:t>
            </a:r>
            <a:endParaRPr lang="zh-CN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-1.11111E-6 L -0.10886 -1.1111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1.11111E-6 L 3.125E-6 -1.1111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154" grpId="0" animBg="1"/>
      <p:bldP spid="154" grpId="1" animBg="1"/>
      <p:bldP spid="154" grpId="2" animBg="1"/>
      <p:bldP spid="60" grpId="0"/>
      <p:bldP spid="60" grpId="1"/>
      <p:bldP spid="60" grpId="2"/>
      <p:bldP spid="62" grpId="0" animBg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09033" y="125460"/>
            <a:ext cx="519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IDC-</a:t>
            </a:r>
            <a:r>
              <a:rPr lang="en-US" altLang="zh-CN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RwC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Platform View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doc.pajk-ent.com/download/attachments/54623429/%E5%B1%8F%E5%B9%95%E5%BF%AB%E7%85%A7%202019-01-23%20%E4%B8%8B%E5%8D%887.27.00.png?version=1&amp;modificationDate=154824285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3" y="1312751"/>
            <a:ext cx="6357442" cy="43482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40215" y="1701044"/>
            <a:ext cx="3946984" cy="3859518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0"/>
                  <a:lumOff val="100000"/>
                </a:schemeClr>
              </a:gs>
              <a:gs pos="9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20000"/>
              </a:lnSpc>
              <a:buFont typeface="Wingdings" panose="05000000000000000000" pitchFamily="2" charset="2"/>
              <a:buChar char="Ø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en-US" altLang="zh-CN" dirty="0"/>
          </a:p>
          <a:p>
            <a:r>
              <a:rPr lang="zh-CN" altLang="en-US" dirty="0"/>
              <a:t>基于元数据的实时监控（</a:t>
            </a:r>
            <a:r>
              <a:rPr lang="en-US" altLang="zh-CN" dirty="0"/>
              <a:t>IDC</a:t>
            </a:r>
            <a:r>
              <a:rPr lang="zh-CN" altLang="en-US" dirty="0"/>
              <a:t>读写分离）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不同组集群支持不同的策略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延迟状态的动态隔离（逻辑隔离区）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不可访问触发主动隔离（逻辑隔离区）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支持动态物理隔离</a:t>
            </a:r>
            <a:r>
              <a:rPr lang="en-US" altLang="zh-CN" dirty="0"/>
              <a:t>/</a:t>
            </a:r>
            <a:r>
              <a:rPr lang="zh-CN" altLang="en-US" dirty="0"/>
              <a:t>摘除某个</a:t>
            </a:r>
            <a:r>
              <a:rPr lang="en-US" altLang="zh-CN" dirty="0"/>
              <a:t>S</a:t>
            </a:r>
            <a:r>
              <a:rPr lang="zh-CN" altLang="en-US" dirty="0"/>
              <a:t>节点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支持日常维护的主动摘除（逻辑隔离区）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JKDB</a:t>
            </a:r>
            <a:r>
              <a:rPr lang="zh-CN" altLang="en-US" dirty="0"/>
              <a:t>与</a:t>
            </a:r>
            <a:r>
              <a:rPr lang="en-US" altLang="zh-CN" dirty="0"/>
              <a:t>EAGLE</a:t>
            </a:r>
            <a:r>
              <a:rPr lang="zh-CN" altLang="en-US" dirty="0"/>
              <a:t>的联动分发</a:t>
            </a:r>
            <a:r>
              <a:rPr lang="en-US" altLang="zh-CN" dirty="0"/>
              <a:t>(</a:t>
            </a:r>
            <a:r>
              <a:rPr lang="zh-CN" altLang="en-US" dirty="0"/>
              <a:t>动态配置管理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7887849" y="1100385"/>
            <a:ext cx="1620957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读写分离控制隔离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6.25E-7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22" grpId="0" animBg="1"/>
      <p:bldP spid="8" grpId="0" animBg="1"/>
      <p:bldP spid="8" grpId="1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imgsa.baidu.com/timg?image&amp;quality=80&amp;size=b9999_10000&amp;sec=1551360568035&amp;di=421dd4b50a9f25757c559ccd3fb49ef7&amp;imgtype=0&amp;src=http%3A%2F%2Fimg.xxjcy.com%2Fnimg%2Fca%2Fd6%2F7e849c363cf91156550630c82d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51" y="2273181"/>
            <a:ext cx="4587059" cy="29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椭圆 47"/>
          <p:cNvSpPr/>
          <p:nvPr/>
        </p:nvSpPr>
        <p:spPr>
          <a:xfrm>
            <a:off x="5785304" y="2911668"/>
            <a:ext cx="1659294" cy="1659294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137446" y="2592372"/>
            <a:ext cx="130629" cy="1323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椭圆 51"/>
          <p:cNvSpPr/>
          <p:nvPr/>
        </p:nvSpPr>
        <p:spPr>
          <a:xfrm>
            <a:off x="1137447" y="3205719"/>
            <a:ext cx="130628" cy="13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37447" y="3817394"/>
            <a:ext cx="130628" cy="130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37447" y="4429069"/>
            <a:ext cx="130628" cy="130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350819" y="3112414"/>
            <a:ext cx="4340397" cy="32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业务无需关注繁琐的数据层应用配置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722" y="3711867"/>
            <a:ext cx="4078363" cy="327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通过秘钥关系链机制形成访问拦截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68048" y="3364340"/>
            <a:ext cx="149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9670" y="3751273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Access Control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596888" y="2944074"/>
            <a:ext cx="2038226" cy="1615623"/>
            <a:chOff x="3591729" y="1915469"/>
            <a:chExt cx="4942643" cy="3917842"/>
          </a:xfrm>
        </p:grpSpPr>
        <p:sp>
          <p:nvSpPr>
            <p:cNvPr id="129" name="椭圆 128"/>
            <p:cNvSpPr/>
            <p:nvPr/>
          </p:nvSpPr>
          <p:spPr>
            <a:xfrm>
              <a:off x="4095361" y="3262175"/>
              <a:ext cx="190968" cy="190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7858608" y="2229850"/>
              <a:ext cx="147361" cy="147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257853" y="5132407"/>
              <a:ext cx="98241" cy="98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686208" y="3631835"/>
              <a:ext cx="190968" cy="190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357803" y="1915469"/>
              <a:ext cx="147361" cy="147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1729" y="4220249"/>
              <a:ext cx="98241" cy="98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7270294" y="5295054"/>
              <a:ext cx="190968" cy="1909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046083" y="2728600"/>
              <a:ext cx="147361" cy="1473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5851967" y="5735070"/>
              <a:ext cx="98241" cy="982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104965" y="4934489"/>
              <a:ext cx="190968" cy="1909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387011" y="3980838"/>
              <a:ext cx="147361" cy="147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369707" y="2375908"/>
              <a:ext cx="98241" cy="982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17273" y="2679480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357803" y="3678199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30934" y="4497558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80299" y="4448438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168994" y="5132408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16200000">
              <a:off x="7494927" y="5735071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430603" y="3360469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6938900" y="5550265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任意多边形 153"/>
          <p:cNvSpPr/>
          <p:nvPr/>
        </p:nvSpPr>
        <p:spPr>
          <a:xfrm rot="16200000">
            <a:off x="8780380" y="2836265"/>
            <a:ext cx="2966616" cy="1876645"/>
          </a:xfrm>
          <a:custGeom>
            <a:avLst/>
            <a:gdLst>
              <a:gd name="connsiteX0" fmla="*/ 2966616 w 2966616"/>
              <a:gd name="connsiteY0" fmla="*/ 0 h 1876645"/>
              <a:gd name="connsiteX1" fmla="*/ 2966616 w 2966616"/>
              <a:gd name="connsiteY1" fmla="*/ 1833807 h 1876645"/>
              <a:gd name="connsiteX2" fmla="*/ 2923778 w 2966616"/>
              <a:gd name="connsiteY2" fmla="*/ 1876645 h 1876645"/>
              <a:gd name="connsiteX3" fmla="*/ 42838 w 2966616"/>
              <a:gd name="connsiteY3" fmla="*/ 1876645 h 1876645"/>
              <a:gd name="connsiteX4" fmla="*/ 0 w 2966616"/>
              <a:gd name="connsiteY4" fmla="*/ 1833807 h 1876645"/>
              <a:gd name="connsiteX5" fmla="*/ 0 w 2966616"/>
              <a:gd name="connsiteY5" fmla="*/ 296662 h 18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16" h="1876645">
                <a:moveTo>
                  <a:pt x="2966616" y="0"/>
                </a:moveTo>
                <a:lnTo>
                  <a:pt x="2966616" y="1833807"/>
                </a:lnTo>
                <a:cubicBezTo>
                  <a:pt x="2966616" y="1857466"/>
                  <a:pt x="2947437" y="1876645"/>
                  <a:pt x="2923778" y="1876645"/>
                </a:cubicBezTo>
                <a:lnTo>
                  <a:pt x="42838" y="1876645"/>
                </a:lnTo>
                <a:cubicBezTo>
                  <a:pt x="19179" y="1876645"/>
                  <a:pt x="0" y="1857466"/>
                  <a:pt x="0" y="1833807"/>
                </a:cubicBezTo>
                <a:lnTo>
                  <a:pt x="0" y="296662"/>
                </a:lnTo>
                <a:close/>
              </a:path>
            </a:pathLst>
          </a:custGeom>
          <a:solidFill>
            <a:srgbClr val="D4D0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999137" y="303200"/>
            <a:ext cx="49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核心模块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访问控制管理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42722" y="2483089"/>
            <a:ext cx="4049082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基于元数据的访问控制组装</a:t>
            </a:r>
            <a:endParaRPr lang="zh-CN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49099" y="4311173"/>
            <a:ext cx="4078363" cy="327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敏感数据自动发现以及查询屏蔽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-1.11111E-6 L -0.10886 -1.1111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1.11111E-6 L 3.125E-6 -1.1111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154" grpId="0" animBg="1"/>
      <p:bldP spid="154" grpId="1" animBg="1"/>
      <p:bldP spid="154" grpId="2" animBg="1"/>
      <p:bldP spid="60" grpId="0"/>
      <p:bldP spid="60" grpId="1"/>
      <p:bldP spid="60" grpId="2"/>
      <p:bldP spid="62" grpId="0" animBg="1"/>
      <p:bldP spid="41" grpId="0"/>
      <p:bldP spid="41" grpId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99258" y="184399"/>
            <a:ext cx="625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访问控制主要概念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99258" y="1486968"/>
            <a:ext cx="1017804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JKDB</a:t>
            </a:r>
            <a:r>
              <a:rPr lang="zh-CN" altLang="en-US" dirty="0" smtClean="0">
                <a:latin typeface="+mn-ea"/>
              </a:rPr>
              <a:t>封装元数据组成</a:t>
            </a:r>
            <a:r>
              <a:rPr lang="en-US" altLang="zh-CN" dirty="0" smtClean="0">
                <a:latin typeface="+mn-ea"/>
              </a:rPr>
              <a:t>JSON</a:t>
            </a:r>
            <a:r>
              <a:rPr lang="zh-CN" altLang="en-US" dirty="0" smtClean="0">
                <a:latin typeface="+mn-ea"/>
              </a:rPr>
              <a:t>格式</a:t>
            </a:r>
            <a:r>
              <a:rPr lang="en-US" altLang="zh-CN" dirty="0" smtClean="0">
                <a:latin typeface="+mn-ea"/>
              </a:rPr>
              <a:t>KV</a:t>
            </a:r>
            <a:r>
              <a:rPr lang="zh-CN" altLang="en-US" dirty="0" smtClean="0">
                <a:latin typeface="+mn-ea"/>
              </a:rPr>
              <a:t>串，存入</a:t>
            </a:r>
            <a:r>
              <a:rPr lang="en-US" altLang="zh-CN" dirty="0" smtClean="0">
                <a:latin typeface="+mn-ea"/>
              </a:rPr>
              <a:t>EAGLE</a:t>
            </a:r>
            <a:r>
              <a:rPr lang="zh-CN" altLang="en-US" dirty="0" smtClean="0">
                <a:latin typeface="+mn-ea"/>
              </a:rPr>
              <a:t>配置系统</a:t>
            </a: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EAGLE</a:t>
            </a:r>
            <a:r>
              <a:rPr lang="zh-CN" altLang="en-US" dirty="0" smtClean="0">
                <a:latin typeface="+mn-ea"/>
              </a:rPr>
              <a:t>动态控制访问 如：读写分离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读写权重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特殊访问等</a:t>
            </a: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</a:rPr>
              <a:t>业务通过</a:t>
            </a:r>
            <a:r>
              <a:rPr lang="en-US" altLang="zh-CN" dirty="0" smtClean="0">
                <a:latin typeface="+mn-ea"/>
              </a:rPr>
              <a:t>KEY</a:t>
            </a:r>
            <a:r>
              <a:rPr lang="zh-CN" altLang="en-US" dirty="0">
                <a:latin typeface="+mn-ea"/>
              </a:rPr>
              <a:t>动态</a:t>
            </a:r>
            <a:r>
              <a:rPr lang="zh-CN" altLang="en-US" dirty="0" smtClean="0">
                <a:latin typeface="+mn-ea"/>
              </a:rPr>
              <a:t>访问数据库集群，无需关心具体配置，支持动态漂移</a:t>
            </a: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JKDB/EAGLE</a:t>
            </a:r>
            <a:r>
              <a:rPr lang="zh-CN" altLang="en-US" dirty="0" smtClean="0">
                <a:latin typeface="+mn-ea"/>
              </a:rPr>
              <a:t>之间存储秘钥关系，</a:t>
            </a:r>
            <a:r>
              <a:rPr lang="en-US" altLang="zh-CN" dirty="0" smtClean="0">
                <a:latin typeface="+mn-ea"/>
              </a:rPr>
              <a:t>JKDB</a:t>
            </a:r>
            <a:r>
              <a:rPr lang="zh-CN" altLang="en-US" dirty="0" smtClean="0">
                <a:latin typeface="+mn-ea"/>
              </a:rPr>
              <a:t>负责授权</a:t>
            </a:r>
            <a:r>
              <a:rPr lang="en-US" altLang="zh-CN" dirty="0" smtClean="0">
                <a:latin typeface="+mn-ea"/>
              </a:rPr>
              <a:t>(</a:t>
            </a:r>
            <a:r>
              <a:rPr lang="zh-CN" altLang="en-US" dirty="0" smtClean="0">
                <a:latin typeface="+mn-ea"/>
              </a:rPr>
              <a:t>应用</a:t>
            </a:r>
            <a:r>
              <a:rPr lang="en-US" altLang="zh-CN" dirty="0" smtClean="0">
                <a:latin typeface="+mn-ea"/>
              </a:rPr>
              <a:t>-DB</a:t>
            </a:r>
            <a:r>
              <a:rPr lang="zh-CN" altLang="en-US" dirty="0" smtClean="0">
                <a:latin typeface="+mn-ea"/>
              </a:rPr>
              <a:t>关系链</a:t>
            </a:r>
            <a:r>
              <a:rPr lang="en-US" altLang="zh-CN" dirty="0" smtClean="0">
                <a:latin typeface="+mn-ea"/>
              </a:rPr>
              <a:t>)</a:t>
            </a:r>
            <a:r>
              <a:rPr lang="zh-CN" altLang="en-US" dirty="0" smtClean="0">
                <a:latin typeface="+mn-ea"/>
              </a:rPr>
              <a:t>访问</a:t>
            </a: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DBDOG/DONKEY</a:t>
            </a:r>
            <a:r>
              <a:rPr lang="zh-CN" altLang="en-US" dirty="0" smtClean="0">
                <a:latin typeface="+mn-ea"/>
              </a:rPr>
              <a:t>系统主动维护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扫描敏感字段，抽样分析进入</a:t>
            </a:r>
            <a:r>
              <a:rPr lang="en-US" altLang="zh-CN" dirty="0" smtClean="0">
                <a:latin typeface="+mn-ea"/>
              </a:rPr>
              <a:t>BLACKLIST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BLACKLIST</a:t>
            </a:r>
            <a:r>
              <a:rPr lang="zh-CN" altLang="en-US" dirty="0">
                <a:latin typeface="+mn-ea"/>
              </a:rPr>
              <a:t>隔离</a:t>
            </a:r>
            <a:r>
              <a:rPr lang="zh-CN" altLang="en-US" dirty="0" smtClean="0">
                <a:latin typeface="+mn-ea"/>
              </a:rPr>
              <a:t>对外暴露接口访问，查询平台等屏蔽进入黑名单的表、列</a:t>
            </a:r>
            <a:endParaRPr lang="en-US" altLang="zh-CN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</a:rPr>
              <a:t>数据访问遵循既定规则，支持动态授权，数据提取依赖数据安全条例</a:t>
            </a:r>
            <a:endParaRPr lang="zh-CN" altLang="en-US" dirty="0"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6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44444E-6 L 4.58333E-6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2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>
            <a:spLocks noChangeAspect="1"/>
          </p:cNvSpPr>
          <p:nvPr/>
        </p:nvSpPr>
        <p:spPr>
          <a:xfrm rot="2700000">
            <a:off x="1556281" y="1988999"/>
            <a:ext cx="2880000" cy="28800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70873" y="1750703"/>
            <a:ext cx="2450817" cy="3364010"/>
            <a:chOff x="1770873" y="1750703"/>
            <a:chExt cx="2450817" cy="3364010"/>
          </a:xfrm>
        </p:grpSpPr>
        <p:sp>
          <p:nvSpPr>
            <p:cNvPr id="9" name="圆角矩形 8"/>
            <p:cNvSpPr>
              <a:spLocks noChangeAspect="1"/>
            </p:cNvSpPr>
            <p:nvPr/>
          </p:nvSpPr>
          <p:spPr>
            <a:xfrm rot="2700000">
              <a:off x="1770873" y="2203591"/>
              <a:ext cx="2450817" cy="245081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544464" y="4408177"/>
              <a:ext cx="721176" cy="706536"/>
              <a:chOff x="3161408" y="4408176"/>
              <a:chExt cx="721176" cy="706536"/>
            </a:xfrm>
          </p:grpSpPr>
          <p:sp>
            <p:nvSpPr>
              <p:cNvPr id="34" name="任意多边形 33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flipH="1" flipV="1">
              <a:off x="2724722" y="1750703"/>
              <a:ext cx="721176" cy="706536"/>
              <a:chOff x="3161408" y="4408176"/>
              <a:chExt cx="721176" cy="706536"/>
            </a:xfrm>
          </p:grpSpPr>
          <p:sp>
            <p:nvSpPr>
              <p:cNvPr id="38" name="任意多边形 37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1807863" y="2858006"/>
            <a:ext cx="23391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自动化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数据生态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2000" b="1" dirty="0" smtClean="0">
                <a:solidFill>
                  <a:schemeClr val="accent1"/>
                </a:solidFill>
                <a:latin typeface="+mj-ea"/>
                <a:ea typeface="+mj-ea"/>
              </a:rPr>
              <a:t>JKDB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平台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0322" y="1072047"/>
            <a:ext cx="4220614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4384F1"/>
                </a:solidFill>
                <a:latin typeface="+mj-ea"/>
                <a:ea typeface="+mj-ea"/>
              </a:rPr>
              <a:t>JKDB</a:t>
            </a:r>
            <a:r>
              <a:rPr lang="zh-CN" altLang="en-US" sz="2000" b="1" dirty="0" smtClean="0">
                <a:solidFill>
                  <a:srgbClr val="4384F1"/>
                </a:solidFill>
                <a:latin typeface="+mj-ea"/>
                <a:ea typeface="+mj-ea"/>
              </a:rPr>
              <a:t>管理类型介绍</a:t>
            </a:r>
            <a:endParaRPr lang="en-US" altLang="zh-CN" sz="2000" b="1" dirty="0" smtClean="0">
              <a:solidFill>
                <a:srgbClr val="4384F1"/>
              </a:solidFill>
              <a:latin typeface="+mj-ea"/>
              <a:ea typeface="+mj-ea"/>
            </a:endParaRPr>
          </a:p>
          <a:p>
            <a:endParaRPr lang="en-US" altLang="zh-CN" sz="1050" dirty="0" smtClean="0">
              <a:solidFill>
                <a:srgbClr val="4384F1"/>
              </a:solid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50322" y="2555591"/>
            <a:ext cx="4220614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E94236"/>
                </a:solidFill>
                <a:latin typeface="+mj-ea"/>
                <a:ea typeface="+mj-ea"/>
              </a:rPr>
              <a:t>JKDB</a:t>
            </a:r>
            <a:r>
              <a:rPr lang="zh-CN" altLang="en-US" sz="2000" b="1" dirty="0">
                <a:solidFill>
                  <a:srgbClr val="E94236"/>
                </a:solidFill>
                <a:latin typeface="+mj-ea"/>
                <a:ea typeface="+mj-ea"/>
              </a:rPr>
              <a:t>模块</a:t>
            </a:r>
            <a:r>
              <a:rPr lang="zh-CN" altLang="en-US" sz="2000" b="1" dirty="0" smtClean="0">
                <a:solidFill>
                  <a:srgbClr val="E94236"/>
                </a:solidFill>
                <a:latin typeface="+mj-ea"/>
                <a:ea typeface="+mj-ea"/>
              </a:rPr>
              <a:t>自动化治理</a:t>
            </a:r>
            <a:endParaRPr lang="en-US" altLang="zh-CN" sz="2000" b="1" dirty="0" smtClean="0">
              <a:solidFill>
                <a:srgbClr val="E94236"/>
              </a:solidFill>
              <a:latin typeface="+mj-ea"/>
              <a:ea typeface="+mj-ea"/>
            </a:endParaRPr>
          </a:p>
          <a:p>
            <a:endParaRPr lang="en-US" altLang="zh-CN" sz="1050" dirty="0" smtClean="0">
              <a:latin typeface="+mj-ea"/>
              <a:ea typeface="+mj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731565" y="4003218"/>
            <a:ext cx="4220614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BBD06"/>
                </a:solidFill>
                <a:latin typeface="+mj-ea"/>
                <a:ea typeface="+mj-ea"/>
              </a:rPr>
              <a:t>JKDB</a:t>
            </a:r>
            <a:r>
              <a:rPr lang="zh-CN" altLang="en-US" sz="2000" b="1" dirty="0" smtClean="0">
                <a:solidFill>
                  <a:srgbClr val="FBBD06"/>
                </a:solidFill>
                <a:latin typeface="+mj-ea"/>
                <a:ea typeface="+mj-ea"/>
              </a:rPr>
              <a:t>核心模块以及功能</a:t>
            </a:r>
          </a:p>
          <a:p>
            <a:endParaRPr lang="en-US" altLang="zh-CN" sz="1050" dirty="0" smtClean="0"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31565" y="5449476"/>
            <a:ext cx="4220614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A952"/>
                </a:solidFill>
                <a:latin typeface="+mj-ea"/>
                <a:ea typeface="+mj-ea"/>
              </a:rPr>
              <a:t>JKDB</a:t>
            </a:r>
            <a:r>
              <a:rPr lang="zh-CN" altLang="en-US" sz="2000" b="1" dirty="0" smtClean="0">
                <a:solidFill>
                  <a:srgbClr val="33A952"/>
                </a:solidFill>
                <a:latin typeface="+mj-ea"/>
                <a:ea typeface="+mj-ea"/>
              </a:rPr>
              <a:t>未来规划</a:t>
            </a:r>
            <a:endParaRPr lang="en-US" altLang="zh-CN" sz="2000" b="1" dirty="0" smtClean="0">
              <a:solidFill>
                <a:srgbClr val="33A952"/>
              </a:solidFill>
              <a:latin typeface="+mj-ea"/>
              <a:ea typeface="+mj-ea"/>
            </a:endParaRPr>
          </a:p>
          <a:p>
            <a:endParaRPr lang="en-US" altLang="zh-CN" sz="1050" dirty="0" smtClean="0">
              <a:latin typeface="+mj-ea"/>
              <a:ea typeface="+mj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736000" y="742784"/>
            <a:ext cx="720000" cy="923330"/>
            <a:chOff x="5736000" y="742784"/>
            <a:chExt cx="720000" cy="923330"/>
          </a:xfrm>
        </p:grpSpPr>
        <p:sp>
          <p:nvSpPr>
            <p:cNvPr id="44" name="圆角矩形 43"/>
            <p:cNvSpPr>
              <a:spLocks noChangeAspect="1"/>
            </p:cNvSpPr>
            <p:nvPr/>
          </p:nvSpPr>
          <p:spPr>
            <a:xfrm rot="2700000">
              <a:off x="5736000" y="891901"/>
              <a:ext cx="720000" cy="720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>
              <a:spLocks noChangeAspect="1"/>
            </p:cNvSpPr>
            <p:nvPr/>
          </p:nvSpPr>
          <p:spPr>
            <a:xfrm rot="2700000">
              <a:off x="5825169" y="981901"/>
              <a:ext cx="540000" cy="540000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3175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860198" y="742784"/>
              <a:ext cx="4716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4384F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zh-CN" altLang="en-US" sz="5400" dirty="0">
                <a:solidFill>
                  <a:srgbClr val="4384F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736000" y="2195551"/>
            <a:ext cx="720000" cy="923330"/>
            <a:chOff x="5736000" y="2195551"/>
            <a:chExt cx="720000" cy="923330"/>
          </a:xfrm>
        </p:grpSpPr>
        <p:sp>
          <p:nvSpPr>
            <p:cNvPr id="45" name="圆角矩形 44"/>
            <p:cNvSpPr>
              <a:spLocks noChangeAspect="1"/>
            </p:cNvSpPr>
            <p:nvPr/>
          </p:nvSpPr>
          <p:spPr>
            <a:xfrm rot="2700000">
              <a:off x="5736000" y="2344668"/>
              <a:ext cx="720000" cy="720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>
              <a:spLocks noChangeAspect="1"/>
            </p:cNvSpPr>
            <p:nvPr/>
          </p:nvSpPr>
          <p:spPr>
            <a:xfrm rot="2700000">
              <a:off x="5825169" y="2434668"/>
              <a:ext cx="540000" cy="540000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3175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860198" y="2195551"/>
              <a:ext cx="4716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9423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zh-CN" altLang="en-US" sz="5400" dirty="0">
                <a:solidFill>
                  <a:srgbClr val="E94236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736000" y="3648318"/>
            <a:ext cx="720000" cy="923330"/>
            <a:chOff x="5736000" y="3648318"/>
            <a:chExt cx="720000" cy="923330"/>
          </a:xfrm>
        </p:grpSpPr>
        <p:sp>
          <p:nvSpPr>
            <p:cNvPr id="46" name="圆角矩形 45"/>
            <p:cNvSpPr>
              <a:spLocks noChangeAspect="1"/>
            </p:cNvSpPr>
            <p:nvPr/>
          </p:nvSpPr>
          <p:spPr>
            <a:xfrm rot="2700000">
              <a:off x="5736000" y="3797435"/>
              <a:ext cx="720000" cy="720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>
              <a:spLocks noChangeAspect="1"/>
            </p:cNvSpPr>
            <p:nvPr/>
          </p:nvSpPr>
          <p:spPr>
            <a:xfrm rot="2700000">
              <a:off x="5825169" y="3887435"/>
              <a:ext cx="540000" cy="540000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3175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860198" y="3648318"/>
              <a:ext cx="4716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BBD0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zh-CN" altLang="en-US" sz="5400" dirty="0">
                <a:solidFill>
                  <a:srgbClr val="FBBD06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736000" y="5087838"/>
            <a:ext cx="720000" cy="923330"/>
            <a:chOff x="5736000" y="5087838"/>
            <a:chExt cx="720000" cy="923330"/>
          </a:xfrm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2700000">
              <a:off x="5736000" y="5250203"/>
              <a:ext cx="720000" cy="720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>
              <a:spLocks noChangeAspect="1"/>
            </p:cNvSpPr>
            <p:nvPr/>
          </p:nvSpPr>
          <p:spPr>
            <a:xfrm rot="2700000">
              <a:off x="5825169" y="5340203"/>
              <a:ext cx="540000" cy="540000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3175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860198" y="5087838"/>
              <a:ext cx="4716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33A95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zh-CN" altLang="en-US" sz="5400" dirty="0">
                <a:solidFill>
                  <a:srgbClr val="33A952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42" name="矩形 4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48148E-6 L -0.10885 1.48148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48148E-6 L -3.75E-6 1.48148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3.33333E-6 L -6.25E-7 3.33333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3" grpId="0"/>
      <p:bldP spid="43" grpId="1"/>
      <p:bldP spid="50" grpId="0"/>
      <p:bldP spid="51" grpId="0"/>
      <p:bldP spid="52" grpId="0"/>
      <p:bldP spid="53" grpId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51" y="2373854"/>
            <a:ext cx="4597326" cy="2965392"/>
          </a:xfrm>
          <a:prstGeom prst="rect">
            <a:avLst/>
          </a:prstGeom>
        </p:spPr>
      </p:pic>
      <p:sp>
        <p:nvSpPr>
          <p:cNvPr id="48" name="椭圆 47"/>
          <p:cNvSpPr/>
          <p:nvPr/>
        </p:nvSpPr>
        <p:spPr>
          <a:xfrm>
            <a:off x="5785304" y="2911668"/>
            <a:ext cx="1659294" cy="1659294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137446" y="2592372"/>
            <a:ext cx="130629" cy="1323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椭圆 51"/>
          <p:cNvSpPr/>
          <p:nvPr/>
        </p:nvSpPr>
        <p:spPr>
          <a:xfrm>
            <a:off x="1137447" y="3205719"/>
            <a:ext cx="130628" cy="13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37447" y="3817394"/>
            <a:ext cx="130628" cy="130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37447" y="4429069"/>
            <a:ext cx="130628" cy="130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350819" y="3112414"/>
            <a:ext cx="4340397" cy="35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插件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化管理，支持不同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LEVEL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策略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722" y="3711867"/>
            <a:ext cx="4078363" cy="327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模块化管理，支持不同维度的元数据校验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68048" y="3364340"/>
            <a:ext cx="149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9670" y="3751273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Exam Center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596888" y="2944074"/>
            <a:ext cx="2038226" cy="1615623"/>
            <a:chOff x="3591729" y="1915469"/>
            <a:chExt cx="4942643" cy="3917842"/>
          </a:xfrm>
        </p:grpSpPr>
        <p:sp>
          <p:nvSpPr>
            <p:cNvPr id="129" name="椭圆 128"/>
            <p:cNvSpPr/>
            <p:nvPr/>
          </p:nvSpPr>
          <p:spPr>
            <a:xfrm>
              <a:off x="4095361" y="3262175"/>
              <a:ext cx="190968" cy="190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7858608" y="2229850"/>
              <a:ext cx="147361" cy="147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257853" y="5132407"/>
              <a:ext cx="98241" cy="98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686208" y="3631835"/>
              <a:ext cx="190968" cy="190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357803" y="1915469"/>
              <a:ext cx="147361" cy="147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1729" y="4220249"/>
              <a:ext cx="98241" cy="982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7270294" y="5295054"/>
              <a:ext cx="190968" cy="1909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046083" y="2728600"/>
              <a:ext cx="147361" cy="1473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5851967" y="5735070"/>
              <a:ext cx="98241" cy="982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104965" y="4934489"/>
              <a:ext cx="190968" cy="1909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387011" y="3980838"/>
              <a:ext cx="147361" cy="147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369707" y="2375908"/>
              <a:ext cx="98241" cy="982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17273" y="2679480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357803" y="3678199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30934" y="4497558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380299" y="4448438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168994" y="5132408"/>
              <a:ext cx="49120" cy="491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16200000">
              <a:off x="7494927" y="5735071"/>
              <a:ext cx="49120" cy="4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430603" y="3360469"/>
              <a:ext cx="49120" cy="4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6938900" y="5550265"/>
              <a:ext cx="49120" cy="49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任意多边形 153"/>
          <p:cNvSpPr/>
          <p:nvPr/>
        </p:nvSpPr>
        <p:spPr>
          <a:xfrm rot="16200000">
            <a:off x="8790646" y="2917615"/>
            <a:ext cx="2966616" cy="1876645"/>
          </a:xfrm>
          <a:custGeom>
            <a:avLst/>
            <a:gdLst>
              <a:gd name="connsiteX0" fmla="*/ 2966616 w 2966616"/>
              <a:gd name="connsiteY0" fmla="*/ 0 h 1876645"/>
              <a:gd name="connsiteX1" fmla="*/ 2966616 w 2966616"/>
              <a:gd name="connsiteY1" fmla="*/ 1833807 h 1876645"/>
              <a:gd name="connsiteX2" fmla="*/ 2923778 w 2966616"/>
              <a:gd name="connsiteY2" fmla="*/ 1876645 h 1876645"/>
              <a:gd name="connsiteX3" fmla="*/ 42838 w 2966616"/>
              <a:gd name="connsiteY3" fmla="*/ 1876645 h 1876645"/>
              <a:gd name="connsiteX4" fmla="*/ 0 w 2966616"/>
              <a:gd name="connsiteY4" fmla="*/ 1833807 h 1876645"/>
              <a:gd name="connsiteX5" fmla="*/ 0 w 2966616"/>
              <a:gd name="connsiteY5" fmla="*/ 296662 h 18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16" h="1876645">
                <a:moveTo>
                  <a:pt x="2966616" y="0"/>
                </a:moveTo>
                <a:lnTo>
                  <a:pt x="2966616" y="1833807"/>
                </a:lnTo>
                <a:cubicBezTo>
                  <a:pt x="2966616" y="1857466"/>
                  <a:pt x="2947437" y="1876645"/>
                  <a:pt x="2923778" y="1876645"/>
                </a:cubicBezTo>
                <a:lnTo>
                  <a:pt x="42838" y="1876645"/>
                </a:lnTo>
                <a:cubicBezTo>
                  <a:pt x="19179" y="1876645"/>
                  <a:pt x="0" y="1857466"/>
                  <a:pt x="0" y="1833807"/>
                </a:cubicBezTo>
                <a:lnTo>
                  <a:pt x="0" y="296662"/>
                </a:lnTo>
                <a:close/>
              </a:path>
            </a:pathLst>
          </a:custGeom>
          <a:solidFill>
            <a:srgbClr val="D4D0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999137" y="243380"/>
            <a:ext cx="49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核心模块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校验中心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矩形 6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42722" y="2483089"/>
            <a:ext cx="4049082" cy="328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对元数据中心本身的校验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49099" y="4311173"/>
            <a:ext cx="4078363" cy="327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保证元数据的唯一准确性，兜底人工操作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-1.11111E-6 L -0.10886 -1.1111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1.11111E-6 L 3.125E-6 -1.1111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154" grpId="0" animBg="1"/>
      <p:bldP spid="154" grpId="1" animBg="1"/>
      <p:bldP spid="154" grpId="2" animBg="1"/>
      <p:bldP spid="60" grpId="0"/>
      <p:bldP spid="60" grpId="1"/>
      <p:bldP spid="60" grpId="2"/>
      <p:bldP spid="62" grpId="0" animBg="1"/>
      <p:bldP spid="41" grpId="0"/>
      <p:bldP spid="41" grpId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99258" y="184399"/>
            <a:ext cx="625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校验中心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WEB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5" y="1905712"/>
            <a:ext cx="7930498" cy="4247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9258" y="921944"/>
            <a:ext cx="520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+mj-ea"/>
                <a:ea typeface="+mj-ea"/>
              </a:rPr>
              <a:t>颜色代表不同处理粒度 </a:t>
            </a:r>
            <a:r>
              <a:rPr lang="en-US" altLang="zh-CN" sz="1400" b="1" dirty="0" smtClean="0">
                <a:latin typeface="+mj-ea"/>
                <a:ea typeface="+mj-ea"/>
              </a:rPr>
              <a:t>- </a:t>
            </a: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短信</a:t>
            </a:r>
            <a:r>
              <a:rPr lang="en-US" altLang="zh-CN" sz="1400" b="1" dirty="0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邮件</a:t>
            </a:r>
            <a:endParaRPr lang="en-US" altLang="zh-CN" sz="1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600" dirty="0" smtClean="0"/>
              <a:t> </a:t>
            </a:r>
            <a:endParaRPr lang="en-US" altLang="zh-CN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+mj-ea"/>
                <a:ea typeface="+mj-ea"/>
              </a:rPr>
              <a:t>支持临时</a:t>
            </a:r>
            <a:r>
              <a:rPr lang="en-US" altLang="zh-CN" sz="1400" b="1" dirty="0" smtClean="0">
                <a:latin typeface="+mj-ea"/>
                <a:ea typeface="+mj-ea"/>
              </a:rPr>
              <a:t>/</a:t>
            </a:r>
            <a:r>
              <a:rPr lang="zh-CN" altLang="en-US" sz="1400" b="1" dirty="0" smtClean="0">
                <a:latin typeface="+mj-ea"/>
                <a:ea typeface="+mj-ea"/>
              </a:rPr>
              <a:t>动态屏蔽，支持过期时间设置</a:t>
            </a:r>
            <a:endParaRPr lang="zh-CN" altLang="en-US" sz="1400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43" y="1905712"/>
            <a:ext cx="2452644" cy="4247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6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44444E-6 L 4.58333E-6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2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99258" y="184399"/>
            <a:ext cx="625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校验中心模块化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9258" y="921944"/>
            <a:ext cx="520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chemeClr val="accent2"/>
                </a:solidFill>
                <a:latin typeface="+mj-ea"/>
                <a:ea typeface="+mj-ea"/>
              </a:rPr>
              <a:t>插件化</a:t>
            </a:r>
            <a:r>
              <a:rPr lang="zh-CN" altLang="en-US" sz="1400" b="1" dirty="0" smtClean="0">
                <a:solidFill>
                  <a:schemeClr val="accent2"/>
                </a:solidFill>
                <a:latin typeface="+mj-ea"/>
                <a:ea typeface="+mj-ea"/>
              </a:rPr>
              <a:t>定义，模块化调用</a:t>
            </a:r>
            <a:endParaRPr lang="en-US" altLang="zh-CN" sz="14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latin typeface="+mj-ea"/>
                <a:ea typeface="+mj-ea"/>
              </a:rPr>
              <a:t>Main</a:t>
            </a:r>
            <a:r>
              <a:rPr lang="zh-CN" altLang="en-US" sz="1400" b="1" dirty="0" smtClean="0">
                <a:latin typeface="+mj-ea"/>
                <a:ea typeface="+mj-ea"/>
              </a:rPr>
              <a:t>进程自定义模块调用频率</a:t>
            </a:r>
            <a:endParaRPr lang="zh-CN" altLang="en-US" sz="1400" b="1" dirty="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63" y="2043959"/>
            <a:ext cx="8592569" cy="4456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6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44444E-6 L 4.58333E-6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2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966708" y="263833"/>
            <a:ext cx="514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未来规划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804706" y="2428029"/>
            <a:ext cx="418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平台对双活机房的全面接管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811538" y="3100524"/>
            <a:ext cx="49164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复杂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工作流类型扩展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支持完整灾备恢复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796733" y="3802449"/>
            <a:ext cx="49312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云化对接，支持部分云主机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/K8S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平台管理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811538" y="4458695"/>
            <a:ext cx="49312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AIOPS+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增加部分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AIOPS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组件研发，形成工作流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553611" y="3210642"/>
            <a:ext cx="130628" cy="130628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553611" y="3906398"/>
            <a:ext cx="130628" cy="130628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553611" y="4568813"/>
            <a:ext cx="130628" cy="130628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5553611" y="2503119"/>
            <a:ext cx="130628" cy="118040"/>
          </a:xfrm>
          <a:prstGeom prst="roundRect">
            <a:avLst>
              <a:gd name="adj" fmla="val 50000"/>
            </a:avLst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735427" y="2114491"/>
            <a:ext cx="2448000" cy="3364010"/>
            <a:chOff x="3384388" y="-1243695"/>
            <a:chExt cx="2448000" cy="3364010"/>
          </a:xfrm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56" name="任意多边形 5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52" name="任意多边形 5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737117" y="3134924"/>
            <a:ext cx="244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华文细黑"/>
              </a:rPr>
              <a:t>04</a:t>
            </a:r>
            <a:endParaRPr lang="zh-CN" altLang="en-US" sz="720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华文细黑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17643" y="4150918"/>
            <a:ext cx="14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未来规划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1.48148E-6 L -0.10885 1.48148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48148E-6 L -3.75E-6 1.4814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2.22222E-6 L -3.75E-6 -2.22222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92" grpId="0"/>
      <p:bldP spid="93" grpId="0"/>
      <p:bldP spid="94" grpId="0"/>
      <p:bldP spid="95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6" grpId="0" animBg="1"/>
      <p:bldP spid="60" grpId="0"/>
      <p:bldP spid="60" grpId="1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951823" y="2767280"/>
            <a:ext cx="3706464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altLang="zh-CN" sz="8000" b="1" dirty="0" smtClean="0">
                <a:effectLst>
                  <a:outerShdw blurRad="2540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</a:t>
            </a:r>
            <a:endParaRPr lang="zh-CN" altLang="en-US" sz="8000" b="1" dirty="0">
              <a:effectLst>
                <a:outerShdw blurRad="2540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352282" y="279315"/>
            <a:ext cx="1432318" cy="1488982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984861" y="5567038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847238" y="5127027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rot="13620000" flipH="1" flipV="1">
            <a:off x="4906904" y="5385707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3620000" flipH="1" flipV="1">
            <a:off x="2334960" y="5695057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 L -0.10885 0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0 L 0 0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91"/>
          <p:cNvSpPr txBox="1"/>
          <p:nvPr/>
        </p:nvSpPr>
        <p:spPr>
          <a:xfrm>
            <a:off x="5804706" y="2428029"/>
            <a:ext cx="41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核心系统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RDBMS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MySQL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）管理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集群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580+  Instances 2000+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811538" y="3100524"/>
            <a:ext cx="4916400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核心缓存平台（</a:t>
            </a:r>
            <a:r>
              <a:rPr lang="en-US" altLang="zh-CN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Redis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-cluster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）管理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Nodes 3000+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804137" y="3867089"/>
            <a:ext cx="4931205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任务管理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安全探测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备份恢复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容量规划（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old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监控 等核心模块组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804136" y="4608647"/>
            <a:ext cx="493120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对外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API 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元数据暴露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|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三方系统集成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553611" y="3250970"/>
            <a:ext cx="130628" cy="130628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574531" y="3996379"/>
            <a:ext cx="130628" cy="130628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574152" y="4707801"/>
            <a:ext cx="130628" cy="130628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5553611" y="2571490"/>
            <a:ext cx="130628" cy="118040"/>
          </a:xfrm>
          <a:prstGeom prst="roundRect">
            <a:avLst>
              <a:gd name="adj" fmla="val 50000"/>
            </a:avLst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574531" y="5222313"/>
            <a:ext cx="130628" cy="1306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6128" y="5139947"/>
            <a:ext cx="4993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中心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双活组件等支撑模块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35427" y="2114491"/>
            <a:ext cx="2448000" cy="3364010"/>
            <a:chOff x="3384388" y="-1243695"/>
            <a:chExt cx="2448000" cy="3364010"/>
          </a:xfrm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56" name="任意多边形 5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52" name="任意多边形 5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737117" y="3134924"/>
            <a:ext cx="244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华文细黑"/>
              </a:rPr>
              <a:t>01</a:t>
            </a:r>
            <a:endParaRPr lang="zh-CN" altLang="en-US" sz="720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华文细黑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17643" y="4150918"/>
            <a:ext cx="14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工作管理构成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600" y="178376"/>
            <a:ext cx="430449" cy="43044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129751" y="279554"/>
            <a:ext cx="514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核心管理构成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70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7.40741E-7 L -0.10885 7.40741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7.40741E-7 L -3.33333E-6 7.40741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4.07407E-6 L -2.08333E-7 -0.26875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1.48148E-6 L -0.10885 1.48148E-6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48148E-6 L -3.75E-6 1.48148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2.22222E-6 L -3.75E-6 -2.22222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6" grpId="0" animBg="1"/>
      <p:bldP spid="30" grpId="0" animBg="1"/>
      <p:bldP spid="30" grpId="1" animBg="1"/>
      <p:bldP spid="2" grpId="0"/>
      <p:bldP spid="60" grpId="0"/>
      <p:bldP spid="60" grpId="1"/>
      <p:bldP spid="61" grpId="0"/>
      <p:bldP spid="33" grpId="0"/>
      <p:bldP spid="33" grpId="1"/>
      <p:bldP spid="3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4" y="1029706"/>
            <a:ext cx="10058400" cy="51971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275" y="156676"/>
            <a:ext cx="514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 </a:t>
            </a:r>
            <a:r>
              <a:rPr lang="en-US" altLang="zh-CN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Platoform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View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08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7.40741E-7 L -0.10885 7.40741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7.40741E-7 L -3.33333E-6 7.40741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29751" y="294737"/>
            <a:ext cx="514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JKDB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工作流管理核心构成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804706" y="2428029"/>
            <a:ext cx="418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自动化治理历程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介绍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811538" y="3100524"/>
            <a:ext cx="4916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如何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组装一个简单的逻辑工作流</a:t>
            </a:r>
          </a:p>
        </p:txBody>
      </p:sp>
      <p:sp>
        <p:nvSpPr>
          <p:cNvPr id="94" name="矩形 93"/>
          <p:cNvSpPr/>
          <p:nvPr/>
        </p:nvSpPr>
        <p:spPr>
          <a:xfrm>
            <a:off x="5796733" y="3802449"/>
            <a:ext cx="493120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复杂逻辑工作流介绍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-- TDDL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811538" y="4458695"/>
            <a:ext cx="493120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示例，应用发布上线全流程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553611" y="3199678"/>
            <a:ext cx="130628" cy="130628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553611" y="3900916"/>
            <a:ext cx="130628" cy="130628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553611" y="4550767"/>
            <a:ext cx="130628" cy="130628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5553611" y="2503119"/>
            <a:ext cx="130628" cy="118040"/>
          </a:xfrm>
          <a:prstGeom prst="roundRect">
            <a:avLst>
              <a:gd name="adj" fmla="val 50000"/>
            </a:avLst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735427" y="2114491"/>
            <a:ext cx="2448000" cy="3364010"/>
            <a:chOff x="3384388" y="-1243695"/>
            <a:chExt cx="2448000" cy="3364010"/>
          </a:xfrm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56" name="任意多边形 5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52" name="任意多边形 51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737117" y="3134924"/>
            <a:ext cx="244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华文细黑"/>
              </a:rPr>
              <a:t>02</a:t>
            </a:r>
            <a:endParaRPr lang="zh-CN" altLang="en-US" sz="720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华文细黑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17643" y="4150918"/>
            <a:ext cx="14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自动化治理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1.85185E-6 L -0.10885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2.70833E-6 -0.09144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-0.18055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48148E-6 L 2.70833E-6 -0.26875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1.48148E-6 L -0.10885 1.48148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48148E-6 L -3.75E-6 1.4814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2.22222E-6 L -3.75E-6 -2.22222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92" grpId="0"/>
      <p:bldP spid="93" grpId="0"/>
      <p:bldP spid="94" grpId="0"/>
      <p:bldP spid="95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6" grpId="0" animBg="1"/>
      <p:bldP spid="60" grpId="0"/>
      <p:bldP spid="60" grpId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9311326" y="2006672"/>
            <a:ext cx="1510606" cy="2075855"/>
            <a:chOff x="3384388" y="-1243695"/>
            <a:chExt cx="2448000" cy="3364010"/>
          </a:xfrm>
        </p:grpSpPr>
        <p:sp>
          <p:nvSpPr>
            <p:cNvPr id="155" name="圆角矩形 154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圆角矩形 155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63" name="任意多边形 162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 163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 164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 165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59" name="任意多边形 158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 160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 161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6754864" y="3439639"/>
            <a:ext cx="1262923" cy="1735492"/>
            <a:chOff x="3384388" y="-1243695"/>
            <a:chExt cx="2448000" cy="3364010"/>
          </a:xfrm>
        </p:grpSpPr>
        <p:sp>
          <p:nvSpPr>
            <p:cNvPr id="142" name="圆角矩形 141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50" name="任意多边形 149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任意多边形 151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任意多边形 152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46" name="任意多边形 145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任意多边形 146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4137234" y="4307861"/>
            <a:ext cx="1054351" cy="1448875"/>
            <a:chOff x="3384388" y="-1243695"/>
            <a:chExt cx="2448000" cy="3364010"/>
          </a:xfrm>
        </p:grpSpPr>
        <p:sp>
          <p:nvSpPr>
            <p:cNvPr id="129" name="圆角矩形 128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圆角矩形 129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37" name="任意多边形 136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任意多边形 137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任意多边形 138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任意多边形 139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33" name="任意多边形 132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任意多边形 134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任意多边形 135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1597330" y="4895836"/>
            <a:ext cx="856771" cy="1177363"/>
            <a:chOff x="3384388" y="-1243695"/>
            <a:chExt cx="2448000" cy="3364010"/>
          </a:xfrm>
        </p:grpSpPr>
        <p:sp>
          <p:nvSpPr>
            <p:cNvPr id="116" name="圆角矩形 115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16"/>
            <p:cNvSpPr>
              <a:spLocks noChangeAspect="1"/>
            </p:cNvSpPr>
            <p:nvPr/>
          </p:nvSpPr>
          <p:spPr>
            <a:xfrm rot="2700000">
              <a:off x="3438388" y="-731690"/>
              <a:ext cx="2340000" cy="234000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4156571" y="1413779"/>
              <a:ext cx="721176" cy="706536"/>
              <a:chOff x="3161408" y="4408176"/>
              <a:chExt cx="721176" cy="706536"/>
            </a:xfrm>
          </p:grpSpPr>
          <p:sp>
            <p:nvSpPr>
              <p:cNvPr id="124" name="任意多边形 123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任意多边形 124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任意多边形 126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 flipH="1" flipV="1">
              <a:off x="4336829" y="-1243695"/>
              <a:ext cx="721176" cy="706536"/>
              <a:chOff x="3161408" y="4408176"/>
              <a:chExt cx="721176" cy="706536"/>
            </a:xfrm>
          </p:grpSpPr>
          <p:sp>
            <p:nvSpPr>
              <p:cNvPr id="120" name="任意多边形 119"/>
              <p:cNvSpPr/>
              <p:nvPr/>
            </p:nvSpPr>
            <p:spPr>
              <a:xfrm rot="8008222">
                <a:off x="3255384" y="4638985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 rot="8008222">
                <a:off x="3342964" y="4650441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 rot="8008222">
                <a:off x="3154850" y="4577064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 rot="8008222">
                <a:off x="3548673" y="4780800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152255" y="5146552"/>
            <a:ext cx="270584" cy="270582"/>
            <a:chOff x="3152255" y="5318002"/>
            <a:chExt cx="270584" cy="270582"/>
          </a:xfrm>
        </p:grpSpPr>
        <p:sp>
          <p:nvSpPr>
            <p:cNvPr id="81" name="KSO_Shape"/>
            <p:cNvSpPr/>
            <p:nvPr/>
          </p:nvSpPr>
          <p:spPr>
            <a:xfrm rot="4585858">
              <a:off x="3239603" y="5395763"/>
              <a:ext cx="125498" cy="108138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152255" y="5318002"/>
              <a:ext cx="270584" cy="270582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14355" y="4484012"/>
            <a:ext cx="384677" cy="384674"/>
            <a:chOff x="5814355" y="4655462"/>
            <a:chExt cx="384677" cy="384674"/>
          </a:xfrm>
        </p:grpSpPr>
        <p:sp>
          <p:nvSpPr>
            <p:cNvPr id="82" name="KSO_Shape"/>
            <p:cNvSpPr/>
            <p:nvPr/>
          </p:nvSpPr>
          <p:spPr>
            <a:xfrm rot="4135629">
              <a:off x="5935072" y="4745532"/>
              <a:ext cx="193723" cy="166925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5814355" y="4655462"/>
              <a:ext cx="384677" cy="384674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46693" y="3440266"/>
            <a:ext cx="498770" cy="498767"/>
            <a:chOff x="8446693" y="3611716"/>
            <a:chExt cx="498770" cy="498767"/>
          </a:xfrm>
        </p:grpSpPr>
        <p:sp>
          <p:nvSpPr>
            <p:cNvPr id="83" name="KSO_Shape"/>
            <p:cNvSpPr/>
            <p:nvPr/>
          </p:nvSpPr>
          <p:spPr>
            <a:xfrm rot="3600000">
              <a:off x="8587928" y="3738913"/>
              <a:ext cx="261948" cy="225712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8446693" y="3611716"/>
              <a:ext cx="498770" cy="498767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1648230" y="5333486"/>
            <a:ext cx="70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2016.6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289172" y="4868686"/>
            <a:ext cx="75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2016.7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972897" y="4161481"/>
            <a:ext cx="82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9587355" y="2875961"/>
            <a:ext cx="935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22902" y="4375518"/>
            <a:ext cx="219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硬件标准部署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517262" y="3868509"/>
            <a:ext cx="219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自动化标准建设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6192563" y="2945944"/>
            <a:ext cx="219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自动化闭环建设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853936" y="1620841"/>
            <a:ext cx="219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IDC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多活建设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77226" y="262835"/>
            <a:ext cx="350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自动化治理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历程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7" name="矩形 16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82181" y="1190445"/>
            <a:ext cx="5628473" cy="2154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遵循原则：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+mn-ea"/>
              </a:rPr>
              <a:t>底层模块化建设（</a:t>
            </a:r>
            <a:r>
              <a:rPr lang="en-US" altLang="zh-CN" sz="1400" dirty="0" smtClean="0">
                <a:latin typeface="+mn-ea"/>
              </a:rPr>
              <a:t>LIB</a:t>
            </a:r>
            <a:r>
              <a:rPr lang="zh-CN" altLang="en-US" sz="1400" dirty="0" smtClean="0">
                <a:latin typeface="+mn-ea"/>
              </a:rPr>
              <a:t>库等）</a:t>
            </a:r>
            <a:r>
              <a:rPr lang="en-US" altLang="zh-CN" sz="1400" dirty="0" smtClean="0">
                <a:latin typeface="+mn-ea"/>
              </a:rPr>
              <a:t>-- </a:t>
            </a:r>
            <a:r>
              <a:rPr lang="zh-CN" altLang="en-US" sz="1400" dirty="0" smtClean="0">
                <a:latin typeface="+mn-ea"/>
              </a:rPr>
              <a:t>各类</a:t>
            </a:r>
            <a:r>
              <a:rPr lang="en-US" altLang="zh-CN" sz="1400" dirty="0" smtClean="0">
                <a:latin typeface="+mn-ea"/>
              </a:rPr>
              <a:t>Python lib</a:t>
            </a:r>
            <a:r>
              <a:rPr lang="zh-CN" altLang="en-US" sz="1400" dirty="0" smtClean="0">
                <a:latin typeface="+mn-ea"/>
              </a:rPr>
              <a:t>底层模块的建设</a:t>
            </a:r>
            <a:endParaRPr lang="en-US" altLang="zh-CN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+mn-ea"/>
              </a:rPr>
              <a:t>逻辑工作流建设（工作组机制）</a:t>
            </a:r>
            <a:r>
              <a:rPr lang="en-US" altLang="zh-CN" sz="1400" dirty="0" smtClean="0">
                <a:latin typeface="+mn-ea"/>
              </a:rPr>
              <a:t>-- </a:t>
            </a:r>
            <a:r>
              <a:rPr lang="zh-CN" altLang="en-US" sz="1400" dirty="0" smtClean="0">
                <a:latin typeface="+mn-ea"/>
              </a:rPr>
              <a:t>将底层模块封装成各类</a:t>
            </a:r>
            <a:r>
              <a:rPr lang="en-US" altLang="zh-CN" sz="1400" dirty="0" smtClean="0">
                <a:latin typeface="+mn-ea"/>
              </a:rPr>
              <a:t>JOB</a:t>
            </a:r>
          </a:p>
          <a:p>
            <a:endParaRPr lang="en-US" altLang="zh-CN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+mn-ea"/>
              </a:rPr>
              <a:t>闭环化建设（工作流串联） </a:t>
            </a:r>
            <a:r>
              <a:rPr lang="en-US" altLang="zh-CN" sz="1400" dirty="0" smtClean="0">
                <a:latin typeface="+mn-ea"/>
              </a:rPr>
              <a:t>-- </a:t>
            </a:r>
            <a:r>
              <a:rPr lang="zh-CN" altLang="en-US" sz="1400" dirty="0" smtClean="0">
                <a:latin typeface="+mn-ea"/>
              </a:rPr>
              <a:t>将各类逻辑</a:t>
            </a:r>
            <a:r>
              <a:rPr lang="en-US" altLang="zh-CN" sz="1400" dirty="0" smtClean="0">
                <a:latin typeface="+mn-ea"/>
              </a:rPr>
              <a:t>JOB</a:t>
            </a:r>
            <a:r>
              <a:rPr lang="zh-CN" altLang="en-US" sz="1400" dirty="0" smtClean="0">
                <a:latin typeface="+mn-ea"/>
              </a:rPr>
              <a:t>封装成闭环整体</a:t>
            </a:r>
            <a:endParaRPr lang="en-US" altLang="zh-CN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+mn-ea"/>
              </a:rPr>
              <a:t>工作流控制平台定时</a:t>
            </a:r>
            <a:r>
              <a:rPr lang="en-US" altLang="zh-CN" sz="1400" dirty="0" smtClean="0">
                <a:latin typeface="+mn-ea"/>
              </a:rPr>
              <a:t>/</a:t>
            </a:r>
            <a:r>
              <a:rPr lang="zh-CN" altLang="en-US" sz="1400" dirty="0" smtClean="0">
                <a:latin typeface="+mn-ea"/>
              </a:rPr>
              <a:t>实时的执行上述任务</a:t>
            </a:r>
            <a:endParaRPr lang="en-US" altLang="zh-CN" sz="1400" dirty="0">
              <a:latin typeface="+mn-ea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48148E-6 L -0.10886 1.48148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48148E-6 L 2.08333E-6 1.48148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23 1.48148E-6 L -0.10886 1.48148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601 1.48148E-6 L 4.16667E-6 1.48148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6 -0.03982 L -2.08333E-6 0.14814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08333E-6 -0.03982 L -2.08333E-6 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0.03889 L 6.25E-7 -0.14815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6.25E-7 0.03843 L 6.25E-7 7.40741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-1.48148E-6 L 0.11081 -1.48148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562 -1.48148E-6 L -1.04167E-6 -1.48148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45833E-6 1.11111E-6 L -0.03854 0.01389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6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66667E-6 -4.44444E-6 L -0.04531 0.02014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9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25E-6 -2.96296E-6 L -0.04375 0.03218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59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2" grpId="0"/>
      <p:bldP spid="96" grpId="0"/>
      <p:bldP spid="99" grpId="0"/>
      <p:bldP spid="102" grpId="0"/>
      <p:bldP spid="94" grpId="0"/>
      <p:bldP spid="94" grpId="1"/>
      <p:bldP spid="94" grpId="2"/>
      <p:bldP spid="16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544945" y="1758036"/>
            <a:ext cx="4558554" cy="3126833"/>
            <a:chOff x="3451775" y="2686059"/>
            <a:chExt cx="4558554" cy="3126833"/>
          </a:xfrm>
        </p:grpSpPr>
        <p:sp>
          <p:nvSpPr>
            <p:cNvPr id="54" name="椭圆 53"/>
            <p:cNvSpPr/>
            <p:nvPr/>
          </p:nvSpPr>
          <p:spPr>
            <a:xfrm>
              <a:off x="4728806" y="3449202"/>
              <a:ext cx="141172" cy="1411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7510773" y="2686059"/>
              <a:ext cx="108936" cy="1089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6327420" y="4831764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469931" y="4102987"/>
              <a:ext cx="108936" cy="108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4356498" y="4157455"/>
              <a:ext cx="72624" cy="72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075864" y="4952000"/>
              <a:ext cx="141172" cy="1411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910116" y="3054758"/>
              <a:ext cx="108936" cy="1089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027371" y="5277281"/>
              <a:ext cx="72624" cy="72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4619575" y="4872472"/>
              <a:ext cx="141172" cy="141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7901393" y="3980471"/>
              <a:ext cx="108936" cy="1089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4931615" y="2794032"/>
              <a:ext cx="72624" cy="726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H="1" flipV="1">
              <a:off x="5594485" y="3187821"/>
              <a:ext cx="84206" cy="70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401308" y="3756746"/>
              <a:ext cx="36312" cy="36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6677144" y="4362454"/>
              <a:ext cx="36312" cy="36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5678692" y="4326142"/>
              <a:ext cx="36312" cy="36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16200000">
              <a:off x="5522485" y="4831765"/>
              <a:ext cx="36312" cy="363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rot="16200000">
              <a:off x="7241923" y="5277281"/>
              <a:ext cx="36312" cy="36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rot="16200000">
              <a:off x="5715879" y="3521865"/>
              <a:ext cx="36312" cy="36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rot="16200000">
              <a:off x="6830882" y="5140664"/>
              <a:ext cx="36312" cy="36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16200000">
              <a:off x="3618490" y="4864056"/>
              <a:ext cx="36312" cy="363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4462259" y="5740268"/>
              <a:ext cx="72624" cy="72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3951202" y="5106390"/>
              <a:ext cx="141172" cy="1411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3451775" y="5617940"/>
              <a:ext cx="36312" cy="36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Freeform 6"/>
          <p:cNvSpPr>
            <a:spLocks/>
          </p:cNvSpPr>
          <p:nvPr/>
        </p:nvSpPr>
        <p:spPr bwMode="auto">
          <a:xfrm>
            <a:off x="2770926" y="3053581"/>
            <a:ext cx="1055441" cy="935528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02419" y="2462590"/>
            <a:ext cx="2411462" cy="451551"/>
            <a:chOff x="3275013" y="3078163"/>
            <a:chExt cx="5634038" cy="701675"/>
          </a:xfrm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68867" y="2567489"/>
            <a:ext cx="1827141" cy="2613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Install a new MySQL group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31673" y="1530783"/>
            <a:ext cx="4156965" cy="4745915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0"/>
                  <a:lumOff val="100000"/>
                </a:schemeClr>
              </a:gs>
              <a:gs pos="9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例如一个初始化新</a:t>
            </a:r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MySQL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组任务被拆解成：</a:t>
            </a:r>
            <a:endParaRPr lang="en-US" altLang="zh-CN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调用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SSH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模块登录机器检查执行环境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调用软件安装模块初始化相关软件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创建出一套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MySQL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组（</a:t>
            </a: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Master+nSlaves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维护组的元数据信息包括应用描述等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将整体组纳入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HA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平台体系并启动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HA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程序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将整体组纳入备份平台并启动备份任务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部署完整的监控流系统（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falcon/DBMON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等）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元数据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agent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开始持续上传数据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…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00263" y="4524892"/>
            <a:ext cx="219446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对于底层多个组件的调用，形成了一个简单任务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36585" y="3370900"/>
            <a:ext cx="1352939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+mn-ea"/>
              </a:rPr>
              <a:t>Soft-</a:t>
            </a:r>
            <a:r>
              <a:rPr lang="en-US" altLang="zh-CN" sz="1100" dirty="0" err="1">
                <a:solidFill>
                  <a:schemeClr val="accent1"/>
                </a:solidFill>
                <a:latin typeface="+mn-ea"/>
              </a:rPr>
              <a:t>Init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3673365" y="2572133"/>
            <a:ext cx="1055441" cy="935528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653581" y="2928596"/>
            <a:ext cx="1055440" cy="935527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7" name="矩形 7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3524615" y="2869469"/>
            <a:ext cx="1352939" cy="569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accent1"/>
                </a:solidFill>
                <a:latin typeface="+mn-ea"/>
              </a:rPr>
              <a:t>Gourp</a:t>
            </a:r>
            <a:endParaRPr lang="en-US" altLang="zh-CN" sz="1100" dirty="0">
              <a:solidFill>
                <a:schemeClr val="accent1"/>
              </a:solidFill>
              <a:latin typeface="+mn-ea"/>
            </a:endParaRPr>
          </a:p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+mn-ea"/>
              </a:rPr>
              <a:t>Install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500258" y="3228510"/>
            <a:ext cx="1352939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accent1"/>
                </a:solidFill>
                <a:latin typeface="+mn-ea"/>
              </a:rPr>
              <a:t>HA-</a:t>
            </a:r>
            <a:r>
              <a:rPr lang="en-US" altLang="zh-CN" sz="1100" dirty="0" err="1" smtClean="0">
                <a:solidFill>
                  <a:schemeClr val="accent1"/>
                </a:solidFill>
                <a:latin typeface="+mn-ea"/>
              </a:rPr>
              <a:t>Init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5539147" y="2385926"/>
            <a:ext cx="1055440" cy="935527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380391" y="2705550"/>
            <a:ext cx="1352939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accent1"/>
                </a:solidFill>
                <a:latin typeface="+mn-ea"/>
              </a:rPr>
              <a:t>DBINFO</a:t>
            </a:r>
          </a:p>
        </p:txBody>
      </p:sp>
      <p:sp>
        <p:nvSpPr>
          <p:cNvPr id="2" name="矩形 1"/>
          <p:cNvSpPr/>
          <p:nvPr/>
        </p:nvSpPr>
        <p:spPr>
          <a:xfrm>
            <a:off x="6837599" y="928815"/>
            <a:ext cx="351891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一个逻辑工作流包含多个底层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LIB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库的调用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77225" y="262835"/>
            <a:ext cx="501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自动化治理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逻辑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27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1.85185E-6 L -0.10886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1.85185E-6 L 2.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0.03889 L 2.29167E-6 -0.1481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0.03842 L 2.29167E-6 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0.03982 L 8.33333E-7 0.14814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0.03982 L 8.33333E-7 4.81481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-4.07407E-6 L 0.07422 -0.07361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-36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889 L -3.95833E-6 -0.14815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03843 L -3.95833E-6 -3.7037E-7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8" grpId="0"/>
      <p:bldP spid="42" grpId="0" animBg="1"/>
      <p:bldP spid="45" grpId="0"/>
      <p:bldP spid="46" grpId="0"/>
      <p:bldP spid="30" grpId="0" animBg="1"/>
      <p:bldP spid="30" grpId="1" animBg="1"/>
      <p:bldP spid="30" grpId="2" animBg="1"/>
      <p:bldP spid="27" grpId="0" animBg="1"/>
      <p:bldP spid="27" grpId="1" animBg="1"/>
      <p:bldP spid="27" grpId="2" animBg="1"/>
      <p:bldP spid="77" grpId="0" animBg="1"/>
      <p:bldP spid="85" grpId="0"/>
      <p:bldP spid="86" grpId="0"/>
      <p:bldP spid="88" grpId="0" animBg="1"/>
      <p:bldP spid="88" grpId="1" animBg="1"/>
      <p:bldP spid="88" grpId="2" animBg="1"/>
      <p:bldP spid="90" grpId="0"/>
      <p:bldP spid="2" grpId="0"/>
      <p:bldP spid="47" grpId="0"/>
      <p:bldP spid="47" grpId="1"/>
      <p:bldP spid="4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圆角矩形 59"/>
          <p:cNvSpPr>
            <a:spLocks noChangeAspect="1"/>
          </p:cNvSpPr>
          <p:nvPr/>
        </p:nvSpPr>
        <p:spPr>
          <a:xfrm rot="2700000">
            <a:off x="4888702" y="2628702"/>
            <a:ext cx="2450817" cy="2450817"/>
          </a:xfrm>
          <a:prstGeom prst="round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430603" y="3149426"/>
            <a:ext cx="1409370" cy="1409368"/>
          </a:xfrm>
          <a:prstGeom prst="ellipse">
            <a:avLst/>
          </a:prstGeom>
          <a:solidFill>
            <a:schemeClr val="bg1"/>
          </a:solidFill>
          <a:ln w="15875">
            <a:noFill/>
          </a:ln>
          <a:effectLst>
            <a:outerShdw blurRad="584200" sx="108000" sy="108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5942051" y="3482879"/>
            <a:ext cx="344120" cy="252963"/>
            <a:chOff x="5373688" y="3252788"/>
            <a:chExt cx="479425" cy="352426"/>
          </a:xfrm>
          <a:solidFill>
            <a:srgbClr val="E94236"/>
          </a:solidFill>
        </p:grpSpPr>
        <p:sp>
          <p:nvSpPr>
            <p:cNvPr id="54" name="Freeform 106"/>
            <p:cNvSpPr>
              <a:spLocks noEditPoints="1"/>
            </p:cNvSpPr>
            <p:nvPr/>
          </p:nvSpPr>
          <p:spPr bwMode="auto">
            <a:xfrm>
              <a:off x="5373688" y="3365501"/>
              <a:ext cx="330200" cy="239713"/>
            </a:xfrm>
            <a:custGeom>
              <a:avLst/>
              <a:gdLst>
                <a:gd name="T0" fmla="*/ 29 w 88"/>
                <a:gd name="T1" fmla="*/ 0 h 64"/>
                <a:gd name="T2" fmla="*/ 10 w 88"/>
                <a:gd name="T3" fmla="*/ 0 h 64"/>
                <a:gd name="T4" fmla="*/ 10 w 88"/>
                <a:gd name="T5" fmla="*/ 5 h 64"/>
                <a:gd name="T6" fmla="*/ 0 w 88"/>
                <a:gd name="T7" fmla="*/ 5 h 64"/>
                <a:gd name="T8" fmla="*/ 0 w 88"/>
                <a:gd name="T9" fmla="*/ 64 h 64"/>
                <a:gd name="T10" fmla="*/ 88 w 88"/>
                <a:gd name="T11" fmla="*/ 64 h 64"/>
                <a:gd name="T12" fmla="*/ 88 w 88"/>
                <a:gd name="T13" fmla="*/ 5 h 64"/>
                <a:gd name="T14" fmla="*/ 29 w 88"/>
                <a:gd name="T15" fmla="*/ 5 h 64"/>
                <a:gd name="T16" fmla="*/ 29 w 88"/>
                <a:gd name="T17" fmla="*/ 0 h 64"/>
                <a:gd name="T18" fmla="*/ 59 w 88"/>
                <a:gd name="T19" fmla="*/ 15 h 64"/>
                <a:gd name="T20" fmla="*/ 78 w 88"/>
                <a:gd name="T21" fmla="*/ 35 h 64"/>
                <a:gd name="T22" fmla="*/ 59 w 88"/>
                <a:gd name="T23" fmla="*/ 54 h 64"/>
                <a:gd name="T24" fmla="*/ 39 w 88"/>
                <a:gd name="T25" fmla="*/ 35 h 64"/>
                <a:gd name="T26" fmla="*/ 59 w 88"/>
                <a:gd name="T27" fmla="*/ 15 h 64"/>
                <a:gd name="T28" fmla="*/ 29 w 88"/>
                <a:gd name="T29" fmla="*/ 25 h 64"/>
                <a:gd name="T30" fmla="*/ 10 w 88"/>
                <a:gd name="T31" fmla="*/ 25 h 64"/>
                <a:gd name="T32" fmla="*/ 10 w 88"/>
                <a:gd name="T33" fmla="*/ 15 h 64"/>
                <a:gd name="T34" fmla="*/ 29 w 88"/>
                <a:gd name="T35" fmla="*/ 15 h 64"/>
                <a:gd name="T36" fmla="*/ 29 w 88"/>
                <a:gd name="T37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64">
                  <a:moveTo>
                    <a:pt x="2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0"/>
                  </a:lnTo>
                  <a:close/>
                  <a:moveTo>
                    <a:pt x="59" y="15"/>
                  </a:moveTo>
                  <a:cubicBezTo>
                    <a:pt x="70" y="15"/>
                    <a:pt x="78" y="24"/>
                    <a:pt x="78" y="35"/>
                  </a:cubicBezTo>
                  <a:cubicBezTo>
                    <a:pt x="78" y="46"/>
                    <a:pt x="70" y="54"/>
                    <a:pt x="59" y="54"/>
                  </a:cubicBezTo>
                  <a:cubicBezTo>
                    <a:pt x="48" y="54"/>
                    <a:pt x="39" y="46"/>
                    <a:pt x="39" y="35"/>
                  </a:cubicBezTo>
                  <a:cubicBezTo>
                    <a:pt x="39" y="24"/>
                    <a:pt x="48" y="15"/>
                    <a:pt x="59" y="15"/>
                  </a:cubicBezTo>
                  <a:close/>
                  <a:moveTo>
                    <a:pt x="29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2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107"/>
            <p:cNvSpPr>
              <a:spLocks noChangeArrowheads="1"/>
            </p:cNvSpPr>
            <p:nvPr/>
          </p:nvSpPr>
          <p:spPr bwMode="auto">
            <a:xfrm>
              <a:off x="5557838" y="3459163"/>
              <a:ext cx="71438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553075" y="3252788"/>
              <a:ext cx="300038" cy="307975"/>
            </a:xfrm>
            <a:custGeom>
              <a:avLst/>
              <a:gdLst>
                <a:gd name="T0" fmla="*/ 26 w 189"/>
                <a:gd name="T1" fmla="*/ 0 h 194"/>
                <a:gd name="T2" fmla="*/ 0 w 189"/>
                <a:gd name="T3" fmla="*/ 59 h 194"/>
                <a:gd name="T4" fmla="*/ 24 w 189"/>
                <a:gd name="T5" fmla="*/ 59 h 194"/>
                <a:gd name="T6" fmla="*/ 38 w 189"/>
                <a:gd name="T7" fmla="*/ 26 h 194"/>
                <a:gd name="T8" fmla="*/ 163 w 189"/>
                <a:gd name="T9" fmla="*/ 78 h 194"/>
                <a:gd name="T10" fmla="*/ 126 w 189"/>
                <a:gd name="T11" fmla="*/ 168 h 194"/>
                <a:gd name="T12" fmla="*/ 118 w 189"/>
                <a:gd name="T13" fmla="*/ 163 h 194"/>
                <a:gd name="T14" fmla="*/ 118 w 189"/>
                <a:gd name="T15" fmla="*/ 184 h 194"/>
                <a:gd name="T16" fmla="*/ 137 w 189"/>
                <a:gd name="T17" fmla="*/ 194 h 194"/>
                <a:gd name="T18" fmla="*/ 189 w 189"/>
                <a:gd name="T19" fmla="*/ 68 h 194"/>
                <a:gd name="T20" fmla="*/ 26 w 189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94">
                  <a:moveTo>
                    <a:pt x="26" y="0"/>
                  </a:moveTo>
                  <a:lnTo>
                    <a:pt x="0" y="59"/>
                  </a:lnTo>
                  <a:lnTo>
                    <a:pt x="24" y="59"/>
                  </a:lnTo>
                  <a:lnTo>
                    <a:pt x="38" y="26"/>
                  </a:lnTo>
                  <a:lnTo>
                    <a:pt x="163" y="78"/>
                  </a:lnTo>
                  <a:lnTo>
                    <a:pt x="126" y="168"/>
                  </a:lnTo>
                  <a:lnTo>
                    <a:pt x="118" y="163"/>
                  </a:lnTo>
                  <a:lnTo>
                    <a:pt x="118" y="184"/>
                  </a:lnTo>
                  <a:lnTo>
                    <a:pt x="137" y="194"/>
                  </a:lnTo>
                  <a:lnTo>
                    <a:pt x="189" y="68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13742" y="3854109"/>
            <a:ext cx="260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E94236"/>
                </a:solidFill>
              </a:rPr>
              <a:t>TDDL-</a:t>
            </a:r>
            <a:r>
              <a:rPr lang="en-US" altLang="zh-CN" sz="2000" dirty="0" err="1" smtClean="0">
                <a:solidFill>
                  <a:srgbClr val="E94236"/>
                </a:solidFill>
              </a:rPr>
              <a:t>Sharding</a:t>
            </a:r>
            <a:endParaRPr lang="en-US" altLang="zh-CN" sz="2000" dirty="0">
              <a:solidFill>
                <a:srgbClr val="E94236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70445" y="1980088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主备的配置，包括</a:t>
            </a: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Master+nslaves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的构建以及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HA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组件的自动部署等工作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070445" y="1688446"/>
            <a:ext cx="351863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384F1"/>
                </a:solidFill>
              </a:rPr>
              <a:t>4.Configure MS / HA configure 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070445" y="5517763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TDDL </a:t>
            </a: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sharding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-rule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的构建以及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JKDB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与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EAGLE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平台的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KEY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（秘钥）对接工作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070445" y="5226121"/>
            <a:ext cx="422153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384F1"/>
                </a:solidFill>
              </a:rPr>
              <a:t>6.Shading-rule / </a:t>
            </a:r>
            <a:r>
              <a:rPr lang="en-US" altLang="zh-CN" sz="1600" dirty="0" err="1" smtClean="0">
                <a:solidFill>
                  <a:srgbClr val="4384F1"/>
                </a:solidFill>
              </a:rPr>
              <a:t>jkdb</a:t>
            </a:r>
            <a:r>
              <a:rPr lang="en-US" altLang="zh-CN" sz="1600" dirty="0" smtClean="0">
                <a:solidFill>
                  <a:srgbClr val="4384F1"/>
                </a:solidFill>
              </a:rPr>
              <a:t> for eagle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639008" y="1980088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环境的检查，包括机器类型，硬件类型，以及机器适配软件包等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954548" y="1688446"/>
            <a:ext cx="219446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4384F1"/>
                </a:solidFill>
              </a:rPr>
              <a:t>1.Environment-check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639008" y="5517763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元数据的维护，包括数据逻辑组的构建，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TDDL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逻辑组的构建，组描述以及应用元数据录入等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188728" y="5226121"/>
            <a:ext cx="29689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4384F1"/>
                </a:solidFill>
              </a:rPr>
              <a:t>3.Configure </a:t>
            </a:r>
            <a:r>
              <a:rPr lang="en-US" altLang="zh-CN" sz="1600" dirty="0" err="1" smtClean="0">
                <a:solidFill>
                  <a:srgbClr val="4384F1"/>
                </a:solidFill>
              </a:rPr>
              <a:t>sharding</a:t>
            </a:r>
            <a:r>
              <a:rPr lang="en-US" altLang="zh-CN" sz="1600" dirty="0" smtClean="0">
                <a:solidFill>
                  <a:srgbClr val="4384F1"/>
                </a:solidFill>
              </a:rPr>
              <a:t> groups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845024" y="3732166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Dbinfo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agent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的持续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work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，包括元数据的持续上传，以及需纳入备份系统的机器自动纳入等工作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836398" y="3440524"/>
            <a:ext cx="387988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384F1"/>
                </a:solidFill>
              </a:rPr>
              <a:t>5.Dbinfo-agent </a:t>
            </a:r>
            <a:r>
              <a:rPr lang="en-US" altLang="zh-CN" sz="1600" dirty="0">
                <a:solidFill>
                  <a:srgbClr val="4384F1"/>
                </a:solidFill>
              </a:rPr>
              <a:t>push / backup configure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64563" y="3732166"/>
            <a:ext cx="3518635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单独实例的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nodes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安装流程，包括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MySQL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的节点安装，配置初始化等工作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914045" y="3440524"/>
            <a:ext cx="246915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4384F1"/>
                </a:solidFill>
              </a:rPr>
              <a:t>2.Install single-nodes</a:t>
            </a:r>
            <a:endParaRPr lang="zh-CN" altLang="en-US" sz="1600" dirty="0">
              <a:solidFill>
                <a:srgbClr val="4384F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84207" y="286280"/>
            <a:ext cx="654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自动化治理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复杂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Sharding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5044146" y="2807261"/>
            <a:ext cx="2103708" cy="2103708"/>
            <a:chOff x="1123476" y="1763462"/>
            <a:chExt cx="2798050" cy="2798050"/>
          </a:xfrm>
        </p:grpSpPr>
        <p:grpSp>
          <p:nvGrpSpPr>
            <p:cNvPr id="85" name="组合 84"/>
            <p:cNvGrpSpPr/>
            <p:nvPr/>
          </p:nvGrpSpPr>
          <p:grpSpPr>
            <a:xfrm>
              <a:off x="1123476" y="1763462"/>
              <a:ext cx="2798050" cy="2798050"/>
              <a:chOff x="1123476" y="1763462"/>
              <a:chExt cx="2798050" cy="2798050"/>
            </a:xfrm>
          </p:grpSpPr>
          <p:sp>
            <p:nvSpPr>
              <p:cNvPr id="91" name="弧形 90"/>
              <p:cNvSpPr/>
              <p:nvPr/>
            </p:nvSpPr>
            <p:spPr>
              <a:xfrm rot="1800000" flipV="1">
                <a:off x="1165447" y="1805433"/>
                <a:ext cx="2714109" cy="2714109"/>
              </a:xfrm>
              <a:prstGeom prst="arc">
                <a:avLst>
                  <a:gd name="adj1" fmla="val 17040575"/>
                  <a:gd name="adj2" fmla="val 18695273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弧形 91"/>
              <p:cNvSpPr/>
              <p:nvPr/>
            </p:nvSpPr>
            <p:spPr>
              <a:xfrm rot="2700000" flipV="1">
                <a:off x="1207418" y="1847404"/>
                <a:ext cx="2630167" cy="2630167"/>
              </a:xfrm>
              <a:prstGeom prst="arc">
                <a:avLst>
                  <a:gd name="adj1" fmla="val 19281952"/>
                  <a:gd name="adj2" fmla="val 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弧形 92"/>
              <p:cNvSpPr/>
              <p:nvPr/>
            </p:nvSpPr>
            <p:spPr>
              <a:xfrm flipV="1">
                <a:off x="1249388" y="1889374"/>
                <a:ext cx="2546226" cy="2546226"/>
              </a:xfrm>
              <a:prstGeom prst="arc">
                <a:avLst>
                  <a:gd name="adj1" fmla="val 16200000"/>
                  <a:gd name="adj2" fmla="val 17549389"/>
                </a:avLst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弧形 93"/>
              <p:cNvSpPr/>
              <p:nvPr/>
            </p:nvSpPr>
            <p:spPr>
              <a:xfrm flipV="1">
                <a:off x="1123476" y="1763462"/>
                <a:ext cx="2798050" cy="2798050"/>
              </a:xfrm>
              <a:prstGeom prst="arc">
                <a:avLst>
                  <a:gd name="adj1" fmla="val 16550962"/>
                  <a:gd name="adj2" fmla="val 1941382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rot="14400000">
              <a:off x="1123476" y="1763462"/>
              <a:ext cx="2798050" cy="2798050"/>
              <a:chOff x="1123476" y="1763462"/>
              <a:chExt cx="2798050" cy="2798050"/>
            </a:xfrm>
          </p:grpSpPr>
          <p:sp>
            <p:nvSpPr>
              <p:cNvPr id="87" name="弧形 86"/>
              <p:cNvSpPr/>
              <p:nvPr/>
            </p:nvSpPr>
            <p:spPr>
              <a:xfrm rot="1800000" flipV="1">
                <a:off x="1165447" y="1805433"/>
                <a:ext cx="2714109" cy="2714109"/>
              </a:xfrm>
              <a:prstGeom prst="arc">
                <a:avLst>
                  <a:gd name="adj1" fmla="val 20395266"/>
                  <a:gd name="adj2" fmla="val 140477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弧形 87"/>
              <p:cNvSpPr/>
              <p:nvPr/>
            </p:nvSpPr>
            <p:spPr>
              <a:xfrm rot="2700000" flipV="1">
                <a:off x="1207418" y="1847404"/>
                <a:ext cx="2630167" cy="2630167"/>
              </a:xfrm>
              <a:prstGeom prst="arc">
                <a:avLst>
                  <a:gd name="adj1" fmla="val 1973607"/>
                  <a:gd name="adj2" fmla="val 3697425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弧形 88"/>
              <p:cNvSpPr/>
              <p:nvPr/>
            </p:nvSpPr>
            <p:spPr>
              <a:xfrm flipV="1">
                <a:off x="1249388" y="1889374"/>
                <a:ext cx="2546226" cy="2546226"/>
              </a:xfrm>
              <a:prstGeom prst="arc">
                <a:avLst>
                  <a:gd name="adj1" fmla="val 20190874"/>
                  <a:gd name="adj2" fmla="val 0"/>
                </a:avLst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弧形 89"/>
              <p:cNvSpPr/>
              <p:nvPr/>
            </p:nvSpPr>
            <p:spPr>
              <a:xfrm flipV="1">
                <a:off x="1123476" y="1763462"/>
                <a:ext cx="2798050" cy="2798050"/>
              </a:xfrm>
              <a:prstGeom prst="arc">
                <a:avLst>
                  <a:gd name="adj1" fmla="val 19260812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5" name="矩形 9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3.7037E-6 L -0.10885 3.703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3.7037E-6 L -1.45833E-6 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2.96296E-6 L -0.10885 2.96296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2.96296E-6 L -2.29167E-6 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84" grpId="0" animBg="1"/>
      <p:bldP spid="84" grpId="1" animBg="1"/>
      <p:bldP spid="84" grpId="2" animBg="1"/>
      <p:bldP spid="57" grpId="0"/>
      <p:bldP spid="58" grpId="0"/>
      <p:bldP spid="59" grpId="0"/>
      <p:bldP spid="73" grpId="0"/>
      <p:bldP spid="74" grpId="0"/>
      <p:bldP spid="77" grpId="0"/>
      <p:bldP spid="78" grpId="0"/>
      <p:bldP spid="79" grpId="0"/>
      <p:bldP spid="80" grpId="0"/>
      <p:bldP spid="75" grpId="0"/>
      <p:bldP spid="76" grpId="0"/>
      <p:bldP spid="81" grpId="0"/>
      <p:bldP spid="82" grpId="0"/>
      <p:bldP spid="51" grpId="0"/>
      <p:bldP spid="51" grpId="1"/>
      <p:bldP spid="51" grpId="2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99258" y="184399"/>
            <a:ext cx="625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自动化治理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工作流闭环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62706CB-8A55-4BBC-8E07-ECCE0D59A63F}"/>
              </a:ext>
            </a:extLst>
          </p:cNvPr>
          <p:cNvSpPr/>
          <p:nvPr/>
        </p:nvSpPr>
        <p:spPr bwMode="auto">
          <a:xfrm>
            <a:off x="1351395" y="1495953"/>
            <a:ext cx="1458277" cy="43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配置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中心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1E8CFE7-0315-4B45-B234-207864497524}"/>
              </a:ext>
            </a:extLst>
          </p:cNvPr>
          <p:cNvSpPr/>
          <p:nvPr/>
        </p:nvSpPr>
        <p:spPr bwMode="auto">
          <a:xfrm>
            <a:off x="3005422" y="1495955"/>
            <a:ext cx="1562780" cy="43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数据库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申请</a:t>
            </a: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A4C70A31-3484-4D81-BDCE-D17DE50C7D59}"/>
              </a:ext>
            </a:extLst>
          </p:cNvPr>
          <p:cNvCxnSpPr>
            <a:stCxn id="38" idx="3"/>
            <a:endCxn id="39" idx="1"/>
          </p:cNvCxnSpPr>
          <p:nvPr/>
        </p:nvCxnSpPr>
        <p:spPr bwMode="auto">
          <a:xfrm>
            <a:off x="2809672" y="1714393"/>
            <a:ext cx="195750" cy="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37C53193-6B7A-47C6-A3AF-2696B672F9CC}"/>
              </a:ext>
            </a:extLst>
          </p:cNvPr>
          <p:cNvSpPr/>
          <p:nvPr/>
        </p:nvSpPr>
        <p:spPr bwMode="auto">
          <a:xfrm>
            <a:off x="4763952" y="1495953"/>
            <a:ext cx="1458277" cy="43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3.DBA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审批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xmlns="" id="{032C7552-B615-4049-9F21-1034968B158C}"/>
              </a:ext>
            </a:extLst>
          </p:cNvPr>
          <p:cNvCxnSpPr>
            <a:stCxn id="39" idx="3"/>
            <a:endCxn id="41" idx="1"/>
          </p:cNvCxnSpPr>
          <p:nvPr/>
        </p:nvCxnSpPr>
        <p:spPr bwMode="auto">
          <a:xfrm flipV="1">
            <a:off x="4568202" y="1714393"/>
            <a:ext cx="195750" cy="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6E0D8842-5181-472C-A352-F617B32D4A78}"/>
              </a:ext>
            </a:extLst>
          </p:cNvPr>
          <p:cNvSpPr/>
          <p:nvPr/>
        </p:nvSpPr>
        <p:spPr bwMode="auto">
          <a:xfrm>
            <a:off x="6428397" y="1501859"/>
            <a:ext cx="2118929" cy="436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创建开发库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xmlns="" id="{F85EA4EA-503A-4AF2-9633-39108BD2DB6D}"/>
              </a:ext>
            </a:extLst>
          </p:cNvPr>
          <p:cNvCxnSpPr>
            <a:stCxn id="41" idx="3"/>
            <a:endCxn id="43" idx="1"/>
          </p:cNvCxnSpPr>
          <p:nvPr/>
        </p:nvCxnSpPr>
        <p:spPr bwMode="auto">
          <a:xfrm>
            <a:off x="6222229" y="1714393"/>
            <a:ext cx="206168" cy="590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FA27357-D376-4AAB-8FA0-E81C8C01D0AB}"/>
              </a:ext>
            </a:extLst>
          </p:cNvPr>
          <p:cNvSpPr/>
          <p:nvPr/>
        </p:nvSpPr>
        <p:spPr bwMode="auto">
          <a:xfrm>
            <a:off x="8750403" y="1495953"/>
            <a:ext cx="1828029" cy="436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授权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74A112F3-DE81-43C3-90A6-A17239C8C1E8}"/>
              </a:ext>
            </a:extLst>
          </p:cNvPr>
          <p:cNvCxnSpPr>
            <a:stCxn id="43" idx="3"/>
            <a:endCxn id="45" idx="1"/>
          </p:cNvCxnSpPr>
          <p:nvPr/>
        </p:nvCxnSpPr>
        <p:spPr bwMode="auto">
          <a:xfrm flipV="1">
            <a:off x="8547326" y="1714393"/>
            <a:ext cx="203077" cy="590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EB5E8CA7-06EA-4E68-9095-2AF75D2FDBE6}"/>
              </a:ext>
            </a:extLst>
          </p:cNvPr>
          <p:cNvSpPr/>
          <p:nvPr/>
        </p:nvSpPr>
        <p:spPr bwMode="auto">
          <a:xfrm>
            <a:off x="4589950" y="2448076"/>
            <a:ext cx="1838447" cy="400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配置推送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076FA24-349B-41BC-83D8-EB403CD01A10}"/>
              </a:ext>
            </a:extLst>
          </p:cNvPr>
          <p:cNvSpPr/>
          <p:nvPr/>
        </p:nvSpPr>
        <p:spPr bwMode="auto">
          <a:xfrm>
            <a:off x="8134235" y="3257756"/>
            <a:ext cx="1828029" cy="340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应用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进入测试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1F36FCC8-C529-4CFF-BDA6-42A58318353A}"/>
              </a:ext>
            </a:extLst>
          </p:cNvPr>
          <p:cNvSpPr/>
          <p:nvPr/>
        </p:nvSpPr>
        <p:spPr bwMode="auto">
          <a:xfrm>
            <a:off x="8134236" y="3973371"/>
            <a:ext cx="1828029" cy="370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创建测试库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xmlns="" id="{F3FDE2B1-CFF9-4A3A-AC24-2F4647FC51FA}"/>
              </a:ext>
            </a:extLst>
          </p:cNvPr>
          <p:cNvCxnSpPr>
            <a:stCxn id="49" idx="2"/>
            <a:endCxn id="50" idx="0"/>
          </p:cNvCxnSpPr>
          <p:nvPr/>
        </p:nvCxnSpPr>
        <p:spPr bwMode="auto">
          <a:xfrm>
            <a:off x="9048250" y="3597973"/>
            <a:ext cx="1" cy="37539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连接符: 肘形 38">
            <a:extLst>
              <a:ext uri="{FF2B5EF4-FFF2-40B4-BE49-F238E27FC236}">
                <a16:creationId xmlns:a16="http://schemas.microsoft.com/office/drawing/2014/main" xmlns="" id="{8857D61D-BE42-443C-AE51-D8FE4B95A028}"/>
              </a:ext>
            </a:extLst>
          </p:cNvPr>
          <p:cNvCxnSpPr>
            <a:stCxn id="45" idx="2"/>
            <a:endCxn id="47" idx="3"/>
          </p:cNvCxnSpPr>
          <p:nvPr/>
        </p:nvCxnSpPr>
        <p:spPr bwMode="auto">
          <a:xfrm rot="5400000">
            <a:off x="7688601" y="672630"/>
            <a:ext cx="715615" cy="3236021"/>
          </a:xfrm>
          <a:prstGeom prst="bentConnector2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D9C7D86-75F6-46B7-B307-8B8F0FE17C0D}"/>
              </a:ext>
            </a:extLst>
          </p:cNvPr>
          <p:cNvSpPr/>
          <p:nvPr/>
        </p:nvSpPr>
        <p:spPr bwMode="auto">
          <a:xfrm>
            <a:off x="1468767" y="3153306"/>
            <a:ext cx="1458277" cy="4368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dbl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发布平台</a:t>
            </a:r>
          </a:p>
        </p:txBody>
      </p:sp>
      <p:cxnSp>
        <p:nvCxnSpPr>
          <p:cNvPr id="54" name="连接符: 肘形 44">
            <a:extLst>
              <a:ext uri="{FF2B5EF4-FFF2-40B4-BE49-F238E27FC236}">
                <a16:creationId xmlns:a16="http://schemas.microsoft.com/office/drawing/2014/main" xmlns="" id="{7BFCF99E-F674-492F-BCC5-A3E90C71134A}"/>
              </a:ext>
            </a:extLst>
          </p:cNvPr>
          <p:cNvCxnSpPr>
            <a:stCxn id="38" idx="1"/>
            <a:endCxn id="53" idx="1"/>
          </p:cNvCxnSpPr>
          <p:nvPr/>
        </p:nvCxnSpPr>
        <p:spPr bwMode="auto">
          <a:xfrm rot="10800000" flipH="1" flipV="1">
            <a:off x="1351395" y="1714392"/>
            <a:ext cx="117372" cy="1657353"/>
          </a:xfrm>
          <a:prstGeom prst="bentConnector3">
            <a:avLst>
              <a:gd name="adj1" fmla="val -1947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D72EE4C9-8757-4974-B847-FD49211B7FBB}"/>
              </a:ext>
            </a:extLst>
          </p:cNvPr>
          <p:cNvCxnSpPr>
            <a:stCxn id="37" idx="3"/>
            <a:endCxn id="49" idx="1"/>
          </p:cNvCxnSpPr>
          <p:nvPr/>
        </p:nvCxnSpPr>
        <p:spPr bwMode="auto">
          <a:xfrm>
            <a:off x="4836092" y="3424022"/>
            <a:ext cx="3298143" cy="384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0B3B715C-7474-40DD-9E3E-A0D0C07EC35C}"/>
              </a:ext>
            </a:extLst>
          </p:cNvPr>
          <p:cNvSpPr/>
          <p:nvPr/>
        </p:nvSpPr>
        <p:spPr bwMode="auto">
          <a:xfrm>
            <a:off x="5559081" y="3966740"/>
            <a:ext cx="1171658" cy="387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授权</a:t>
            </a:r>
          </a:p>
        </p:txBody>
      </p:sp>
      <p:cxnSp>
        <p:nvCxnSpPr>
          <p:cNvPr id="57" name="连接符: 肘形 51">
            <a:extLst>
              <a:ext uri="{FF2B5EF4-FFF2-40B4-BE49-F238E27FC236}">
                <a16:creationId xmlns:a16="http://schemas.microsoft.com/office/drawing/2014/main" xmlns="" id="{B92407A8-9527-4611-B2CE-F1EEB911BACD}"/>
              </a:ext>
            </a:extLst>
          </p:cNvPr>
          <p:cNvCxnSpPr>
            <a:cxnSpLocks/>
            <a:stCxn id="56" idx="1"/>
            <a:endCxn id="47" idx="2"/>
          </p:cNvCxnSpPr>
          <p:nvPr/>
        </p:nvCxnSpPr>
        <p:spPr bwMode="auto">
          <a:xfrm rot="10800000">
            <a:off x="5509175" y="2848819"/>
            <a:ext cx="49907" cy="1311630"/>
          </a:xfrm>
          <a:prstGeom prst="bentConnector2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52940384-111D-4354-B96F-08EFE6C2BE7A}"/>
              </a:ext>
            </a:extLst>
          </p:cNvPr>
          <p:cNvCxnSpPr>
            <a:stCxn id="50" idx="1"/>
            <a:endCxn id="56" idx="3"/>
          </p:cNvCxnSpPr>
          <p:nvPr/>
        </p:nvCxnSpPr>
        <p:spPr bwMode="auto">
          <a:xfrm flipH="1">
            <a:off x="6730739" y="4158813"/>
            <a:ext cx="1403497" cy="163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772D7BD9-477C-4ACC-9814-A0EF6BA17B8D}"/>
              </a:ext>
            </a:extLst>
          </p:cNvPr>
          <p:cNvSpPr/>
          <p:nvPr/>
        </p:nvSpPr>
        <p:spPr bwMode="auto">
          <a:xfrm>
            <a:off x="8134237" y="4635995"/>
            <a:ext cx="1828028" cy="337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应用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提测</a:t>
            </a:r>
          </a:p>
        </p:txBody>
      </p:sp>
      <p:cxnSp>
        <p:nvCxnSpPr>
          <p:cNvPr id="60" name="连接符: 肘形 60">
            <a:extLst>
              <a:ext uri="{FF2B5EF4-FFF2-40B4-BE49-F238E27FC236}">
                <a16:creationId xmlns:a16="http://schemas.microsoft.com/office/drawing/2014/main" xmlns="" id="{468D037C-2729-49A9-81E1-E125A46277A4}"/>
              </a:ext>
            </a:extLst>
          </p:cNvPr>
          <p:cNvCxnSpPr>
            <a:stCxn id="53" idx="2"/>
            <a:endCxn id="59" idx="1"/>
          </p:cNvCxnSpPr>
          <p:nvPr/>
        </p:nvCxnSpPr>
        <p:spPr bwMode="auto">
          <a:xfrm rot="16200000" flipH="1">
            <a:off x="4558876" y="1229215"/>
            <a:ext cx="1214390" cy="5936331"/>
          </a:xfrm>
          <a:prstGeom prst="bentConnector2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07074237-D6F9-48A4-B5A5-179BC3E41744}"/>
              </a:ext>
            </a:extLst>
          </p:cNvPr>
          <p:cNvSpPr/>
          <p:nvPr/>
        </p:nvSpPr>
        <p:spPr bwMode="auto">
          <a:xfrm>
            <a:off x="7935357" y="5319362"/>
            <a:ext cx="2225786" cy="360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10.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生成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线上审批单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4B7D748A-189A-4F93-977E-2B0B4B546DCF}"/>
              </a:ext>
            </a:extLst>
          </p:cNvPr>
          <p:cNvSpPr/>
          <p:nvPr/>
        </p:nvSpPr>
        <p:spPr bwMode="auto">
          <a:xfrm>
            <a:off x="5340551" y="5281310"/>
            <a:ext cx="2290130" cy="43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11.DBA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分配线上集群</a:t>
            </a: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xmlns="" id="{8976DF16-FB2E-432B-8251-80FD42B8322F}"/>
              </a:ext>
            </a:extLst>
          </p:cNvPr>
          <p:cNvCxnSpPr>
            <a:stCxn id="59" idx="2"/>
            <a:endCxn id="61" idx="0"/>
          </p:cNvCxnSpPr>
          <p:nvPr/>
        </p:nvCxnSpPr>
        <p:spPr bwMode="auto">
          <a:xfrm flipH="1">
            <a:off x="9048250" y="4973156"/>
            <a:ext cx="1" cy="34620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xmlns="" id="{9F50C6A1-0412-4CF4-8DC9-255C43A51015}"/>
              </a:ext>
            </a:extLst>
          </p:cNvPr>
          <p:cNvCxnSpPr>
            <a:stCxn id="61" idx="1"/>
            <a:endCxn id="62" idx="3"/>
          </p:cNvCxnSpPr>
          <p:nvPr/>
        </p:nvCxnSpPr>
        <p:spPr bwMode="auto">
          <a:xfrm flipH="1" flipV="1">
            <a:off x="7630681" y="5499750"/>
            <a:ext cx="304676" cy="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A0EBDF57-DCDE-40AC-9F76-398571B0032A}"/>
              </a:ext>
            </a:extLst>
          </p:cNvPr>
          <p:cNvSpPr/>
          <p:nvPr/>
        </p:nvSpPr>
        <p:spPr bwMode="auto">
          <a:xfrm>
            <a:off x="352070" y="5208920"/>
            <a:ext cx="4709825" cy="581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自动化部署闭环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部署节点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-&gt;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配置主从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-&gt;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配置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MHA-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创建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线上数据库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-&gt;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自动授权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-&gt;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配置监控和备份</a:t>
            </a: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xmlns="" id="{D186397E-9D8D-409D-B265-A9F6E51E4008}"/>
              </a:ext>
            </a:extLst>
          </p:cNvPr>
          <p:cNvCxnSpPr>
            <a:cxnSpLocks/>
            <a:stCxn id="62" idx="1"/>
            <a:endCxn id="65" idx="3"/>
          </p:cNvCxnSpPr>
          <p:nvPr/>
        </p:nvCxnSpPr>
        <p:spPr bwMode="auto">
          <a:xfrm flipH="1">
            <a:off x="5061895" y="5499750"/>
            <a:ext cx="278656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连接符: 肘形 18447">
            <a:extLst>
              <a:ext uri="{FF2B5EF4-FFF2-40B4-BE49-F238E27FC236}">
                <a16:creationId xmlns:a16="http://schemas.microsoft.com/office/drawing/2014/main" xmlns="" id="{C928F5B8-6C41-4D87-B368-EE047AF0B480}"/>
              </a:ext>
            </a:extLst>
          </p:cNvPr>
          <p:cNvCxnSpPr/>
          <p:nvPr/>
        </p:nvCxnSpPr>
        <p:spPr bwMode="auto">
          <a:xfrm rot="5400000" flipH="1" flipV="1">
            <a:off x="3062762" y="2957214"/>
            <a:ext cx="2369170" cy="2134242"/>
          </a:xfrm>
          <a:prstGeom prst="bent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B1043EE1-D209-42D6-ADCC-44A7BE9081B9}"/>
              </a:ext>
            </a:extLst>
          </p:cNvPr>
          <p:cNvSpPr/>
          <p:nvPr/>
        </p:nvSpPr>
        <p:spPr bwMode="auto">
          <a:xfrm>
            <a:off x="7683634" y="6194925"/>
            <a:ext cx="1364615" cy="345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自动化阶段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B3AACEA6-0D0E-4B03-A8F8-4B0F4F81986A}"/>
              </a:ext>
            </a:extLst>
          </p:cNvPr>
          <p:cNvSpPr/>
          <p:nvPr/>
        </p:nvSpPr>
        <p:spPr bwMode="auto">
          <a:xfrm>
            <a:off x="9267271" y="6194925"/>
            <a:ext cx="1311161" cy="345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人工阶段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399" y="908050"/>
            <a:ext cx="764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j-ea"/>
                <a:ea typeface="+mj-ea"/>
              </a:rPr>
              <a:t>以下为一个完整的应用上线流程</a:t>
            </a:r>
            <a:r>
              <a:rPr lang="en-US" altLang="zh-CN" sz="1400" b="1" dirty="0" smtClean="0">
                <a:latin typeface="+mj-ea"/>
                <a:ea typeface="+mj-ea"/>
              </a:rPr>
              <a:t>/DBA</a:t>
            </a:r>
            <a:r>
              <a:rPr lang="zh-CN" altLang="en-US" sz="1400" b="1" dirty="0" smtClean="0">
                <a:latin typeface="+mj-ea"/>
                <a:ea typeface="+mj-ea"/>
              </a:rPr>
              <a:t>仅在审批以及线上环境分配中介入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CD9C7D86-75F6-46B7-B307-8B8F0FE17C0D}"/>
              </a:ext>
            </a:extLst>
          </p:cNvPr>
          <p:cNvSpPr/>
          <p:nvPr/>
        </p:nvSpPr>
        <p:spPr bwMode="auto">
          <a:xfrm>
            <a:off x="1999306" y="3017399"/>
            <a:ext cx="2836786" cy="81324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           </a:t>
            </a:r>
            <a:endParaRPr lang="en-US" altLang="zh-CN" dirty="0">
              <a:latin typeface="Calibri" pitchFamily="34" charset="0"/>
              <a:ea typeface="宋体" pitchFamily="2" charset="-122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          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DONKEY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xmlns="" id="{F3FDE2B1-CFF9-4A3A-AC24-2F4647FC51FA}"/>
              </a:ext>
            </a:extLst>
          </p:cNvPr>
          <p:cNvCxnSpPr>
            <a:stCxn id="50" idx="2"/>
            <a:endCxn id="59" idx="0"/>
          </p:cNvCxnSpPr>
          <p:nvPr/>
        </p:nvCxnSpPr>
        <p:spPr bwMode="auto">
          <a:xfrm>
            <a:off x="9048251" y="4344254"/>
            <a:ext cx="0" cy="29174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矩形 114">
            <a:extLst>
              <a:ext uri="{FF2B5EF4-FFF2-40B4-BE49-F238E27FC236}">
                <a16:creationId xmlns:a16="http://schemas.microsoft.com/office/drawing/2014/main" xmlns="" id="{B62706CB-8A55-4BBC-8E07-ECCE0D59A63F}"/>
              </a:ext>
            </a:extLst>
          </p:cNvPr>
          <p:cNvSpPr/>
          <p:nvPr/>
        </p:nvSpPr>
        <p:spPr bwMode="auto">
          <a:xfrm>
            <a:off x="2809672" y="2465561"/>
            <a:ext cx="1366301" cy="374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Eagle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7" name="直接箭头连接符 116"/>
          <p:cNvCxnSpPr>
            <a:stCxn id="47" idx="1"/>
            <a:endCxn id="115" idx="3"/>
          </p:cNvCxnSpPr>
          <p:nvPr/>
        </p:nvCxnSpPr>
        <p:spPr bwMode="auto">
          <a:xfrm flipH="1">
            <a:off x="4175973" y="2648448"/>
            <a:ext cx="413977" cy="420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50" y="156676"/>
            <a:ext cx="430449" cy="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44444E-6 L -0.10886 -4.44444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44444E-6 L 4.58333E-6 -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8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6" grpId="0" animBg="1"/>
      <p:bldP spid="59" grpId="0" animBg="1"/>
      <p:bldP spid="61" grpId="0" animBg="1"/>
      <p:bldP spid="62" grpId="0" animBg="1"/>
      <p:bldP spid="65" grpId="0" animBg="1"/>
      <p:bldP spid="68" grpId="0" animBg="1"/>
      <p:bldP spid="69" grpId="0" animBg="1"/>
      <p:bldP spid="3" grpId="0"/>
      <p:bldP spid="37" grpId="0" animBg="1"/>
      <p:bldP spid="1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81A452A-234A-4E0B-9B6D-F8F88C8EBCF0"/>
  <p:tag name="ISPRING_SCORM_RATE_SLIDES" val="1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BS9OU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vTlJ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BS9OUlYCaByugIAAFUKAAAhAAAAdW5pdmVyc2FsL2ZsYXNoX3NraW5fc2V0dGluZ3MueG1slVZtb+IwDP5+vwJx3+nulZ2UITHGSZN2t+k27XvamjYiTarEZce/vyRNaQJ09LAmEft5bMexzYjeMrH4MJmQTHKpngGRiUJbTaebsPxmmjaIUswyKRAEzoRUFeXTxcef7kMSh7zEkjtQYzkbmkEfZu4+Yyg+xre5lSFCJquaiv2DLOQspdm2ULIR+cXUyn0NijOxNcirH/PVejAAZxrvEaoop/W1lXGUWoHWYFP6vrZykcVpCryLdOU+Izl9qPdvf0TbMc3Q0ZafrAzRalpAXOTrpZVhvDDe41eZW3mfgPAXDfTLZyuDUE73oGLnd1+tDDJk3dT/0yO1koUtaMx5/xEPHC5pbsbPZnVl5SLBXsgGuvgKvjzurncByH8N557YcVWSP9m6Hi0E++gph8WGcg0k6Y6tUZfy7bFBMyAHQKjqQU8m6yfaaFigajyq1/W4P/DGRB768poe8ip5U8GqzThwF+t7/Gp165ZF6PSgCzJUsPPKIMVe2SN/m8KeIANlj3zmLIdHwfcn8GNLy+ke+Zb65wzq33Kj8hsrCGqOubd2p85qIz3Y0dVBaK/oMJXMYaFtOi+sAvtsJHG6NqXkJCci6I4VFJkUvywu3bvLaJIcGXyvne8sggw5nGs4l6NZ0+F7ufOIfmx/FvrLtecJmi1+M6WINCsr87OkpxPPM2NiCjNNzjPsnjRwUPdiIwOOiz1EqqjagnqRko8NIySCHutetrM1BCdJUAOSnK8y8U7OlV80VQpqbV6Nge6qHCtbYMmKkps/fGXwBvkRY8DaUrE0/gRlh74MFL4JgKqs7Lq2PbSWquHIOOygm/1A4a48dDeiTZcONdwSH2CDYct5zaie9Kui75V4hQT6M/hXk1bk+Mgyou2RptrdLJr8bgv3uUR7udtmtvnCRebOvpcix8Z+WkGjtP9O/gNQSwMEFAACAAgAFL05SUZ2oPzyAgAARwsAACYAAAB1bml2ZXJzYWwvaHRtbF9wdWJsaXNoaW5nX3NldHRpbmdzLnhtbM1W3U7bMBS+71NYnrikAcY2VqVFiIJAY7SinTau0GnsNhaOndlOS7na0+zB9iQ7jtvSCtYFRKepihofn/OdP58vjg/vMknG3FihVZPu1nco4SrRTKhRk37pn24fUGIdKAZSK96kSlNy2KrFeTGQwqY97hyqWoIwyjZy16Spc3kjiiaTSV3Y3PhdLQuH+Lae6CzKDbdcOW6iXMIU/9w055bOECoA4JNpNTNr1WqExAHps2aF5EQwjFwJnxTIM5dJGgWtASS3I6MLxY611IaY0aBJ3xwc+d9cJyC1RcaVL4ltodCLXQMYEz4IkD1xz0nKxSjFaPf2KZkI5tLyNfL6cfQYpcQOmYNHOdZYAuVm8Bl3wMBBWAZ/jt85OxcEEZsqyETSxx3i02/Sdv/m7Lp7cnVxfvnppt/pXPTPuyGI0iZaxYmjVUcxBqQLk/CFnxicgyTFuNFmCNLyOFoWzdWGWq0E59dkoCWWvrSiZIiRymmTHhkBkhLhQIpksevAjLg7FRJz8La79aFy9AEw5JukYCxfdjTfsb6KSeurLiQjU10QKW45cZpgRkWGbykny+UmQ6OzUirBOmKlYJyMBZ9wdlhWaQb4J0fX6CIr0BIPXy65Cx6+F+KeDPhQG8TlMMajinJhA379WcA5WPsACvMYt3oX5+2Tm/PL9sm3LZ8gsDGo5Jng2EKe5W4j+DAlSru5HZYjgcLysilMsHKvSm71l7fBiqyQoc2v3Ywl6A22ZDNentOYv0ZQ2W0K43IQ/XCV0DiCAlsSMHEjwXEXquBVARNQRCs5JZAgUVk/1mOhC4uSMMAB2r48wmBPhCpXI/xyoEfDuKkEubO793b/3fsPBx8b9ejXj5/ba41mFN6V4N0FDj9eS+ILIn/MhnHkufNpGnam+FcsfH3Sq1Koy04Vrc6nKlpXgea7SxRfKQSkhVE45kgMUmTCcfaaTX5Bo9Z/L0MbX6lRG8xi7XH7f5MIq8X1aOU+FEdPXthqKF+9/LZqvwFQSwMEFAACAAgAFL05SRypIBCZAQAAHwYAAB8AAAB1bml2ZXJzYWwvaHRtbF9za2luX3NldHRpbmdzLmpzjZRNb8IwDIbv/AqUXSfEPmG7ocGkSRwmjdu0QyimVKRJlaQdDPHfV4ePNqk7Fl/Iy5PXsat41+mWi0Ws+9zdud9u/+7vnQaoWZ3Dta+LFj1FnRmRLGCWpCASCSxAitPRs7yvCMqYSWc6336gran5MYX/LLkwdTwjLDShGepwQYnfxOkNBf54tR3rOtRUa/Q8t1bJXqSkBWl7UumUO4ZdvbpVLzGAVQH6ArrkEXimA7fayMrxYYBR5yKVZlxupypWvTmP1rFWuVy05V9tM9DlJ18fgP7T4GXi2YnE2DcLaZh4MsRoJzMNxsAx7+MEg4QFn4Oo+fbd+gP1jJsFBXSRmMSe6NENRp3OeAyNLg1HGD4mS69GNwcYTc7Cxh6Iu1sMjxB8C7phNb7H8ECV5dk/PmCmVYwdaaDNnp9RofgikfExdR+D5PCyaNvWvapQd/0x856QCp7Qinp9advsCEFDgJZ8uibIO6XsBCVKIociNGpaVUPIu4wN5wjuP7uMW8ujVVqOh3I4lm3geg16ppQob/916Z5hrs7+F1BLAwQUAAIACAAUvTl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UvTlJNfmkRGYAAABrAAAAHAAAAHVuaXZlcnNhbC9sb2NhbF9zZXR0aW5ncy54bWwNyjsOg0AMBcCeU1ju8+tSsFBESkkKyAEssCIk73PEWlG4PdtNMW3/z0Y/3crqSHw7X5kUsy8rPonf0/N0ZyohWMQcmhjO1HdNaz6LjRpRY6Gvya7bpLkidJBc58MRiqAXbOdL1xx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FL05SW42vD5uAQAA9wIAACkAAAB1bml2ZXJzYWwvc2tpbl9jdXN0b21pemF0aW9uX3NldHRpbmdzLnhtbI1S22obMRB9z1eI/IAljW4LW4NuWwzFKcQQ8lQWrxKWOtqyUmgp+vhqkxjHrUureZo5Z84wo9Omr2O0zylPT+PPPo9TvA05j/Exra8QavfTYZo/zyGFnFanyt0Yh+n7Jj5MS61WU+7j0M+DXdC0xqh7eUhJrZyqGTOMIsk89Qo5z23FGnAN2Io5Smy7+k3iVXcO+xDzZdV2dYb+2bCJKcx5E4fwYw3n7PfQ+QYf534YKy+tBVuiHKcWx5ZAjHDJfaEaAASy3BGHi5SN1AR5zDiGYhQFCohwThpRiKQcatY1oqow3wjEJGPUFepp7UZaG0dtkdAQous0rxpbus5IjBEhBJgrXEBnMKpsqBoa1HJAcGBAFG00UYA625mOFe+8sBwp6gXGhRkDGJ+Oe9ru/blO1f9e53jOfwhe/IKL6OKt1QVztfvnea7kXXj6duhzQOPw4drebHd+u/tys/10f/3myxcPH1mLWevWf/X2L1BLAwQUAAIACAAUvTlJpeGFFHkCAADzVwAAFwAAAHVuaXZlcnNhbC91bml2ZXJzYWwucG5n7dzda1JhHAfwxzSxpWJ1czZsXnUxsqU2lsVam/gyGRsihisq3chmF81KL1zY0qjWKxbUYNHWwhGywJFBUTSTDQpmNKQXYbZcrC27sBEUFdPW2eU8p+gP+B44v4fnPM/v+TznH/ieNzUbRCVlJYQQkbFBayaEFySEe1TAp78cHu+dpQeO22zQkMhL6Wd6wmuvb6on5F5wdb51JT1fdaRht5sQ8djSy3nuCh8gxHrOqK23ePfn0srGMROl/5BfzKQ2NN6RZM3ZtVnLyPUejaTm7olKj+lmrUwqHn5VyOUWumyp7zF5Ysa9vc/3zs/hU/bl5ecnfv8mp+d2svt95lu+LV0t+b2NpzQJHcV7A08pqi/7q/xr9tgjgWF0DVeoiJPlJZ6IZ3UzTQ/TIqGi2FkqYr5+641ni9GCI/Kx/cUkc0tgQqV4nKyauO8dlKuKT6eLVHipo6ri7K1dwkKsECst7h+gJEGLztHL8pdv/F5e904J885+r2WupeutL8jSpLR3DsqHEixNs1f3hKktzBtO0SvRcCXLSo9hvG3zxY65g4zT/oGYh66pgAABAgQIECBAgAABAgQIECBAgAABAgQIECBAgAABAgQIECBAgAABAgQIECBAgAABAgQIECBAgAABAgQIECBAgAABAgQIECBAgAABAgQIECBAgAABAgQIECBAgAABAuR/kPh8ItTZz+GcZoat2qftdk/o0D6repolOZZSU9SUc/LHerH6r8GyXzKudHUdaWXp9pZSI84nhpqyeV8td4WALbo2tG5HZmP5Zdfe4dRCVH6lbpSZPusbCCTP6GXHT9oqbBqr7PWFB4R+jLpmbURjP/UHUEsDBBQAAgAIABS9OUnsHTlbSgAAAGsAAAAbAAAAdW5pdmVyc2FsL3VuaXZlcnNhbC5wbmcueG1ss7GvyM1RKEstKs7Mz7NVMtQzULK34+WyKShKLctMLVeoAIoZ6RlAgJJCJSq3PDOlJAMoZGhijBDMSM1MzyixVbIwNYcL6gPNBABQSwECAAAUAAIACAAUvTlJFQ6tKGQEAAAHEQAAHQAAAAAAAAABAAAAAAAAAAAAdW5pdmVyc2FsL2NvbW1vbl9tZXNzYWdlcy5sbmdQSwECAAAUAAIACAAUvTlJJGX/Cx0DAAA2DAAAJwAAAAAAAAABAAAAAACfBAAAdW5pdmVyc2FsL2ZsYXNoX3B1Ymxpc2hpbmdfc2V0dGluZ3MueG1sUEsBAgAAFAACAAgAFL05SVgJoHK6AgAAVQoAACEAAAAAAAAAAQAAAAAAAQgAAHVuaXZlcnNhbC9mbGFzaF9za2luX3NldHRpbmdzLnhtbFBLAQIAABQAAgAIABS9OUlGdqD88gIAAEcLAAAmAAAAAAAAAAEAAAAAAPoKAAB1bml2ZXJzYWwvaHRtbF9wdWJsaXNoaW5nX3NldHRpbmdzLnhtbFBLAQIAABQAAgAIABS9OUkcqSAQmQEAAB8GAAAfAAAAAAAAAAEAAAAAADAOAAB1bml2ZXJzYWwvaHRtbF9za2luX3NldHRpbmdzLmpzUEsBAgAAFAACAAgAFL05ST08L9HBAAAA5QEAABoAAAAAAAAAAQAAAAAABhAAAHVuaXZlcnNhbC9pMThuX3ByZXNldHMueG1sUEsBAgAAFAACAAgAFL05STX5pERmAAAAawAAABwAAAAAAAAAAQAAAAAA/xAAAHVuaXZlcnNhbC9sb2NhbF9zZXR0aW5ncy54bWxQSwECAAAUAAIACABElFdHI7RO+/sCAACwCAAAFAAAAAAAAAABAAAAAACfEQAAdW5pdmVyc2FsL3BsYXllci54bWxQSwECAAAUAAIACAAUvTlJbja8Pm4BAAD3AgAAKQAAAAAAAAABAAAAAADMFAAAdW5pdmVyc2FsL3NraW5fY3VzdG9taXphdGlvbl9zZXR0aW5ncy54bWxQSwECAAAUAAIACAAUvTlJpeGFFHkCAADzVwAAFwAAAAAAAAAAAAAAAACBFgAAdW5pdmVyc2FsL3VuaXZlcnNhbC5wbmdQSwECAAAUAAIACAAUvTlJ7B05W0oAAABrAAAAGwAAAAAAAAABAAAAAAAvGQAAdW5pdmVyc2FsL3VuaXZlcnNhbC5wbmcueG1sUEsFBgAAAAALAAsASQMAALIZAAAAAA=="/>
  <p:tag name="ISPRING_PRESENTATION_TITLE" val="演示文稿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heme/theme1.xml><?xml version="1.0" encoding="utf-8"?>
<a:theme xmlns:a="http://schemas.openxmlformats.org/drawingml/2006/main" name="第一PPT，www.1ppt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84F1"/>
      </a:accent1>
      <a:accent2>
        <a:srgbClr val="E94236"/>
      </a:accent2>
      <a:accent3>
        <a:srgbClr val="FBBD06"/>
      </a:accent3>
      <a:accent4>
        <a:srgbClr val="33A95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18337</TotalTime>
  <Words>970</Words>
  <Application>Microsoft Macintosh PowerPoint</Application>
  <PresentationFormat>自定义</PresentationFormat>
  <Paragraphs>262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louis</cp:lastModifiedBy>
  <cp:revision>9</cp:revision>
  <dcterms:created xsi:type="dcterms:W3CDTF">2016-09-14T22:36:34Z</dcterms:created>
  <dcterms:modified xsi:type="dcterms:W3CDTF">2019-05-09T03:25:26Z</dcterms:modified>
</cp:coreProperties>
</file>